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0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11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12.xml" ContentType="application/vnd.openxmlformats-officedocument.theme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  <p:sldMasterId id="2147483652" r:id="rId2"/>
    <p:sldMasterId id="2147483651" r:id="rId3"/>
    <p:sldMasterId id="2147483711" r:id="rId4"/>
    <p:sldMasterId id="2147483723" r:id="rId5"/>
    <p:sldMasterId id="2147483735" r:id="rId6"/>
    <p:sldMasterId id="2147483747" r:id="rId7"/>
    <p:sldMasterId id="2147483759" r:id="rId8"/>
    <p:sldMasterId id="2147483771" r:id="rId9"/>
    <p:sldMasterId id="2147483783" r:id="rId10"/>
    <p:sldMasterId id="2147483797" r:id="rId11"/>
    <p:sldMasterId id="2147483809" r:id="rId12"/>
    <p:sldMasterId id="2147483821" r:id="rId13"/>
  </p:sldMasterIdLst>
  <p:notesMasterIdLst>
    <p:notesMasterId r:id="rId34"/>
  </p:notesMasterIdLst>
  <p:handoutMasterIdLst>
    <p:handoutMasterId r:id="rId35"/>
  </p:handoutMasterIdLst>
  <p:sldIdLst>
    <p:sldId id="258" r:id="rId14"/>
    <p:sldId id="281" r:id="rId15"/>
    <p:sldId id="293" r:id="rId16"/>
    <p:sldId id="292" r:id="rId17"/>
    <p:sldId id="291" r:id="rId18"/>
    <p:sldId id="294" r:id="rId19"/>
    <p:sldId id="307" r:id="rId20"/>
    <p:sldId id="295" r:id="rId21"/>
    <p:sldId id="299" r:id="rId22"/>
    <p:sldId id="302" r:id="rId23"/>
    <p:sldId id="301" r:id="rId24"/>
    <p:sldId id="303" r:id="rId25"/>
    <p:sldId id="304" r:id="rId26"/>
    <p:sldId id="308" r:id="rId27"/>
    <p:sldId id="309" r:id="rId28"/>
    <p:sldId id="297" r:id="rId29"/>
    <p:sldId id="298" r:id="rId30"/>
    <p:sldId id="300" r:id="rId31"/>
    <p:sldId id="310" r:id="rId32"/>
    <p:sldId id="306" r:id="rId33"/>
  </p:sldIdLst>
  <p:sldSz cx="9144000" cy="6858000" type="screen4x3"/>
  <p:notesSz cx="6858000" cy="9144000"/>
  <p:custDataLst>
    <p:tags r:id="rId36"/>
  </p:custDataLst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sz="4400" kern="1200">
        <a:solidFill>
          <a:schemeClr val="tx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400" kern="1200">
        <a:solidFill>
          <a:schemeClr val="tx2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5E5D0"/>
    <a:srgbClr val="CCFFFF"/>
    <a:srgbClr val="CCCCFF"/>
    <a:srgbClr val="EBD7A3"/>
    <a:srgbClr val="C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094" autoAdjust="0"/>
  </p:normalViewPr>
  <p:slideViewPr>
    <p:cSldViewPr>
      <p:cViewPr>
        <p:scale>
          <a:sx n="66" d="100"/>
          <a:sy n="66" d="100"/>
        </p:scale>
        <p:origin x="-1853" y="-19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slide" Target="slides/slide13.xml"/><Relationship Id="rId39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slide" Target="slides/slide12.xml"/><Relationship Id="rId33" Type="http://schemas.openxmlformats.org/officeDocument/2006/relationships/slide" Target="slides/slide20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2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1.xml"/><Relationship Id="rId32" Type="http://schemas.openxmlformats.org/officeDocument/2006/relationships/slide" Target="slides/slide19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slide" Target="slides/slide10.xml"/><Relationship Id="rId28" Type="http://schemas.openxmlformats.org/officeDocument/2006/relationships/slide" Target="slides/slide15.xml"/><Relationship Id="rId36" Type="http://schemas.openxmlformats.org/officeDocument/2006/relationships/tags" Target="tags/tag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31" Type="http://schemas.openxmlformats.org/officeDocument/2006/relationships/slide" Target="slides/slide1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slide" Target="slides/slide14.xml"/><Relationship Id="rId30" Type="http://schemas.openxmlformats.org/officeDocument/2006/relationships/slide" Target="slides/slide17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vadu\wash\papers\paper%201%20stress\analysis\tabl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'f2&amp;3-stress'!$A$11</c:f>
              <c:strCache>
                <c:ptCount val="1"/>
                <c:pt idx="0">
                  <c:v>little</c:v>
                </c:pt>
              </c:strCache>
            </c:strRef>
          </c:tx>
          <c:invertIfNegative val="0"/>
          <c:cat>
            <c:multiLvlStrRef>
              <c:f>'f2&amp;3-stress'!$B$8:$K$9</c:f>
              <c:multiLvlStrCache>
                <c:ptCount val="10"/>
                <c:lvl>
                  <c:pt idx="0">
                    <c:v>latrine</c:v>
                  </c:pt>
                  <c:pt idx="1">
                    <c:v>open</c:v>
                  </c:pt>
                  <c:pt idx="2">
                    <c:v>latrine</c:v>
                  </c:pt>
                  <c:pt idx="3">
                    <c:v>open</c:v>
                  </c:pt>
                  <c:pt idx="4">
                    <c:v>latrine</c:v>
                  </c:pt>
                  <c:pt idx="5">
                    <c:v>open</c:v>
                  </c:pt>
                  <c:pt idx="6">
                    <c:v>latrine</c:v>
                  </c:pt>
                  <c:pt idx="7">
                    <c:v>open</c:v>
                  </c:pt>
                  <c:pt idx="8">
                    <c:v>latrine</c:v>
                  </c:pt>
                  <c:pt idx="9">
                    <c:v>open</c:v>
                  </c:pt>
                </c:lvl>
                <c:lvl>
                  <c:pt idx="0">
                    <c:v>worried</c:v>
                  </c:pt>
                  <c:pt idx="2">
                    <c:v>rushed</c:v>
                  </c:pt>
                  <c:pt idx="4">
                    <c:v>irritated</c:v>
                  </c:pt>
                  <c:pt idx="6">
                    <c:v>depressed</c:v>
                  </c:pt>
                  <c:pt idx="8">
                    <c:v>tensed</c:v>
                  </c:pt>
                </c:lvl>
              </c:multiLvlStrCache>
            </c:multiLvlStrRef>
          </c:cat>
          <c:val>
            <c:numRef>
              <c:f>'f2&amp;3-stress'!$B$11:$K$11</c:f>
              <c:numCache>
                <c:formatCode>0%</c:formatCode>
                <c:ptCount val="10"/>
                <c:pt idx="0">
                  <c:v>7.9100000000000004E-2</c:v>
                </c:pt>
                <c:pt idx="1">
                  <c:v>0.42859999999999998</c:v>
                </c:pt>
                <c:pt idx="2">
                  <c:v>5.3999999999999999E-2</c:v>
                </c:pt>
                <c:pt idx="3">
                  <c:v>0.28570000000000001</c:v>
                </c:pt>
                <c:pt idx="4">
                  <c:v>6.1199999999999997E-2</c:v>
                </c:pt>
                <c:pt idx="5">
                  <c:v>0.5</c:v>
                </c:pt>
                <c:pt idx="6">
                  <c:v>2.52E-2</c:v>
                </c:pt>
                <c:pt idx="7">
                  <c:v>7.1400000000000005E-2</c:v>
                </c:pt>
                <c:pt idx="8">
                  <c:v>1.0800000000000001E-2</c:v>
                </c:pt>
                <c:pt idx="9">
                  <c:v>0.17860000000000001</c:v>
                </c:pt>
              </c:numCache>
            </c:numRef>
          </c:val>
        </c:ser>
        <c:ser>
          <c:idx val="2"/>
          <c:order val="1"/>
          <c:tx>
            <c:strRef>
              <c:f>'f2&amp;3-stress'!$A$12</c:f>
              <c:strCache>
                <c:ptCount val="1"/>
                <c:pt idx="0">
                  <c:v>very much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2"/>
              <c:delete val="1"/>
            </c:dLbl>
            <c:dLbl>
              <c:idx val="4"/>
              <c:delete val="1"/>
            </c:dLbl>
            <c:dLbl>
              <c:idx val="6"/>
              <c:delete val="1"/>
            </c:dLbl>
            <c:dLbl>
              <c:idx val="8"/>
              <c:delete val="1"/>
            </c:dLbl>
            <c:dLbl>
              <c:idx val="9"/>
              <c:delete val="1"/>
            </c:dLbl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'f2&amp;3-stress'!$B$8:$K$9</c:f>
              <c:multiLvlStrCache>
                <c:ptCount val="10"/>
                <c:lvl>
                  <c:pt idx="0">
                    <c:v>latrine</c:v>
                  </c:pt>
                  <c:pt idx="1">
                    <c:v>open</c:v>
                  </c:pt>
                  <c:pt idx="2">
                    <c:v>latrine</c:v>
                  </c:pt>
                  <c:pt idx="3">
                    <c:v>open</c:v>
                  </c:pt>
                  <c:pt idx="4">
                    <c:v>latrine</c:v>
                  </c:pt>
                  <c:pt idx="5">
                    <c:v>open</c:v>
                  </c:pt>
                  <c:pt idx="6">
                    <c:v>latrine</c:v>
                  </c:pt>
                  <c:pt idx="7">
                    <c:v>open</c:v>
                  </c:pt>
                  <c:pt idx="8">
                    <c:v>latrine</c:v>
                  </c:pt>
                  <c:pt idx="9">
                    <c:v>open</c:v>
                  </c:pt>
                </c:lvl>
                <c:lvl>
                  <c:pt idx="0">
                    <c:v>worried</c:v>
                  </c:pt>
                  <c:pt idx="2">
                    <c:v>rushed</c:v>
                  </c:pt>
                  <c:pt idx="4">
                    <c:v>irritated</c:v>
                  </c:pt>
                  <c:pt idx="6">
                    <c:v>depressed</c:v>
                  </c:pt>
                  <c:pt idx="8">
                    <c:v>tensed</c:v>
                  </c:pt>
                </c:lvl>
              </c:multiLvlStrCache>
            </c:multiLvlStrRef>
          </c:cat>
          <c:val>
            <c:numRef>
              <c:f>'f2&amp;3-stress'!$B$12:$K$12</c:f>
              <c:numCache>
                <c:formatCode>0%</c:formatCode>
                <c:ptCount val="10"/>
                <c:pt idx="0">
                  <c:v>3.5999999999999999E-3</c:v>
                </c:pt>
                <c:pt idx="1">
                  <c:v>7.1400000000000005E-2</c:v>
                </c:pt>
                <c:pt idx="2">
                  <c:v>3.5999999999999999E-3</c:v>
                </c:pt>
                <c:pt idx="3">
                  <c:v>3.5700000000000003E-2</c:v>
                </c:pt>
                <c:pt idx="4">
                  <c:v>3.5999999999999999E-3</c:v>
                </c:pt>
                <c:pt idx="5">
                  <c:v>3.5700000000000003E-2</c:v>
                </c:pt>
                <c:pt idx="6">
                  <c:v>3.5999999999999999E-3</c:v>
                </c:pt>
                <c:pt idx="7">
                  <c:v>3.5700000000000003E-2</c:v>
                </c:pt>
                <c:pt idx="8">
                  <c:v>3.5999999999999999E-3</c:v>
                </c:pt>
                <c:pt idx="9">
                  <c:v>0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2300288"/>
        <c:axId val="105204352"/>
      </c:barChart>
      <c:catAx>
        <c:axId val="102300288"/>
        <c:scaling>
          <c:orientation val="minMax"/>
        </c:scaling>
        <c:delete val="0"/>
        <c:axPos val="b"/>
        <c:majorTickMark val="out"/>
        <c:minorTickMark val="none"/>
        <c:tickLblPos val="nextTo"/>
        <c:crossAx val="105204352"/>
        <c:crosses val="autoZero"/>
        <c:auto val="1"/>
        <c:lblAlgn val="ctr"/>
        <c:lblOffset val="100"/>
        <c:noMultiLvlLbl val="0"/>
      </c:catAx>
      <c:valAx>
        <c:axId val="10520435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102300288"/>
        <c:crosses val="autoZero"/>
        <c:crossBetween val="between"/>
        <c:majorUnit val="0.2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8AEA93-9AB7-46FF-957A-E7FC2802AA9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5AED733-7EBA-49E7-B5C5-7F3A36945C74}">
      <dgm:prSet phldrT="[Text]" custT="1"/>
      <dgm:spPr/>
      <dgm:t>
        <a:bodyPr/>
        <a:lstStyle/>
        <a:p>
          <a:pPr>
            <a:spcBef>
              <a:spcPct val="0"/>
            </a:spcBef>
            <a:spcAft>
              <a:spcPct val="35000"/>
            </a:spcAft>
          </a:pPr>
          <a:r>
            <a:rPr lang="en-GB" sz="1050" dirty="0" smtClean="0">
              <a:solidFill>
                <a:schemeClr val="tx1"/>
              </a:solidFill>
              <a:latin typeface="Calibri" panose="020F0502020204030204" pitchFamily="34" charset="0"/>
            </a:rPr>
            <a:t>Basic needs</a:t>
          </a:r>
          <a:endParaRPr lang="en-GB" sz="105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B3158063-CC2E-4E09-BEB3-A5BCEFF27E26}" type="parTrans" cxnId="{DCA66E11-BE97-486B-94B8-86A9D4E0C8C8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F3A5002B-F172-4DE3-A778-C5A1E0B9FCF2}" type="sibTrans" cxnId="{DCA66E11-BE97-486B-94B8-86A9D4E0C8C8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F6FAEA5A-97CD-4338-9694-F2C7B8EA84CB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Defecation-urination</a:t>
          </a:r>
          <a:endParaRPr lang="en-GB" sz="1600" dirty="0">
            <a:latin typeface="Calibri" panose="020F0502020204030204" pitchFamily="34" charset="0"/>
          </a:endParaRPr>
        </a:p>
      </dgm:t>
    </dgm:pt>
    <dgm:pt modelId="{0D0016AE-C373-4496-A6B3-69375B657C86}" type="parTrans" cxnId="{91457EE8-5A8F-4B9D-8527-5BA9939A049A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0598871F-D365-42D1-BDCA-AE16CCC3D940}" type="sibTrans" cxnId="{91457EE8-5A8F-4B9D-8527-5BA9939A049A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27E64F77-7E55-4693-8785-7ABD2B0CDA8B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Nutrition-hydration</a:t>
          </a:r>
          <a:endParaRPr lang="en-GB" sz="1600" dirty="0">
            <a:latin typeface="Calibri" panose="020F0502020204030204" pitchFamily="34" charset="0"/>
          </a:endParaRPr>
        </a:p>
      </dgm:t>
    </dgm:pt>
    <dgm:pt modelId="{713C7117-4C81-4BB6-BB5C-02A68CBF6D62}" type="parTrans" cxnId="{DCE6BD16-6F39-477E-8C91-E9288C625698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0B3D58EB-F09E-43AA-B512-BED1614CC86C}" type="sibTrans" cxnId="{DCE6BD16-6F39-477E-8C91-E9288C625698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DB7ED4D9-1A7D-452F-9B62-194FEDDCE771}">
      <dgm:prSet phldrT="[Text]" custT="1"/>
      <dgm:spPr/>
      <dgm:t>
        <a:bodyPr/>
        <a:lstStyle/>
        <a:p>
          <a:pPr>
            <a:spcBef>
              <a:spcPts val="300"/>
            </a:spcBef>
            <a:spcAft>
              <a:spcPts val="400"/>
            </a:spcAft>
          </a:pPr>
          <a:r>
            <a:rPr lang="en-GB" sz="1050" dirty="0" smtClean="0">
              <a:solidFill>
                <a:schemeClr val="tx1"/>
              </a:solidFill>
              <a:latin typeface="Calibri" panose="020F0502020204030204" pitchFamily="34" charset="0"/>
            </a:rPr>
            <a:t>Facilities, resources</a:t>
          </a:r>
          <a:endParaRPr lang="en-GB" sz="105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B5F02B05-DEB8-4E88-BC82-ED227D9166A0}" type="parTrans" cxnId="{E5C91D08-246D-4FD7-AC5B-C475E8A08F23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908E88DE-AE2C-4CBE-B54E-2D5B813C856E}" type="sibTrans" cxnId="{E5C91D08-246D-4FD7-AC5B-C475E8A08F23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1191C8DA-3B06-4465-AD3E-84139AFECD52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Toilets, sewage and fields</a:t>
          </a:r>
          <a:endParaRPr lang="en-GB" sz="1600" dirty="0">
            <a:latin typeface="Calibri" panose="020F0502020204030204" pitchFamily="34" charset="0"/>
          </a:endParaRPr>
        </a:p>
      </dgm:t>
    </dgm:pt>
    <dgm:pt modelId="{E5473040-40CA-4953-ADBC-60D71E3B18F1}" type="parTrans" cxnId="{8F04C814-2616-415E-93EA-D3C5F2D7F90A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9D3E39B4-7A35-4C63-A013-2EFD2F6CE66C}" type="sibTrans" cxnId="{8F04C814-2616-415E-93EA-D3C5F2D7F90A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52C3CF02-8DC4-40A7-A3F0-6EA4F43445B8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Water and food</a:t>
          </a:r>
          <a:endParaRPr lang="en-GB" sz="1600" dirty="0">
            <a:latin typeface="Calibri" panose="020F0502020204030204" pitchFamily="34" charset="0"/>
          </a:endParaRPr>
        </a:p>
      </dgm:t>
    </dgm:pt>
    <dgm:pt modelId="{A8FC4504-C5AF-4E88-94EB-DEF845304913}" type="parTrans" cxnId="{6CB4ECFC-31E4-4690-BA3A-C3F9F526887D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275ABDDC-69C6-413A-9FEF-E61DA1A92D26}" type="sibTrans" cxnId="{6CB4ECFC-31E4-4690-BA3A-C3F9F526887D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9A3ACBC2-9508-4693-9CD3-F7FD0FFE46A2}">
      <dgm:prSet phldrT="[Text]" custT="1"/>
      <dgm:spPr/>
      <dgm:t>
        <a:bodyPr/>
        <a:lstStyle/>
        <a:p>
          <a:r>
            <a:rPr lang="en-GB" sz="1050" dirty="0">
              <a:solidFill>
                <a:schemeClr val="tx1"/>
              </a:solidFill>
              <a:latin typeface="Calibri" panose="020F0502020204030204" pitchFamily="34" charset="0"/>
            </a:rPr>
            <a:t>Other factors</a:t>
          </a:r>
        </a:p>
      </dgm:t>
    </dgm:pt>
    <dgm:pt modelId="{CFF4BE49-41EF-429F-B993-1CCA6C45F8A3}" type="parTrans" cxnId="{B1B95DC0-DC72-4013-9DF4-B9AA781F846B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AFC2CCCF-5BA3-48CD-A567-29FC0D69B7B2}" type="sibTrans" cxnId="{B1B95DC0-DC72-4013-9DF4-B9AA781F846B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9E41C4CD-228A-4ACE-B62E-5D30A341121A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Personal prior experience</a:t>
          </a:r>
          <a:endParaRPr lang="en-GB" sz="1600" dirty="0">
            <a:latin typeface="Calibri" panose="020F0502020204030204" pitchFamily="34" charset="0"/>
          </a:endParaRPr>
        </a:p>
      </dgm:t>
    </dgm:pt>
    <dgm:pt modelId="{2351C044-0215-4491-AB68-1B184E401D5C}" type="parTrans" cxnId="{A5E76F08-F7E1-47E3-8D8B-CA7098A2A9A1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A77ED27A-C26E-45C1-AB1A-68380474923A}" type="sibTrans" cxnId="{A5E76F08-F7E1-47E3-8D8B-CA7098A2A9A1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F5BC7B1E-EE2B-4085-A86C-236F7C439C65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Family and community experience and expectations</a:t>
          </a:r>
          <a:endParaRPr lang="en-GB" sz="1600" dirty="0">
            <a:latin typeface="Calibri" panose="020F0502020204030204" pitchFamily="34" charset="0"/>
          </a:endParaRPr>
        </a:p>
      </dgm:t>
    </dgm:pt>
    <dgm:pt modelId="{B903DD28-C822-443A-AFDE-178940920FC9}" type="parTrans" cxnId="{2D5004DD-97FA-46B4-9E57-2B542A8EEE07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08EAF60D-3089-4E4B-A270-4AE124CF897C}" type="sibTrans" cxnId="{2D5004DD-97FA-46B4-9E57-2B542A8EEE07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6EFF58F6-420B-47C4-A080-C97F9D7B0D61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Menstruation</a:t>
          </a:r>
          <a:endParaRPr lang="en-GB" sz="1600" dirty="0">
            <a:latin typeface="Calibri" panose="020F0502020204030204" pitchFamily="34" charset="0"/>
          </a:endParaRPr>
        </a:p>
      </dgm:t>
    </dgm:pt>
    <dgm:pt modelId="{0D05D0D5-80C6-4C66-A344-82DA77C93921}" type="parTrans" cxnId="{62450615-8D65-4B5C-A46F-AD75A3E7A556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94C9D4AC-F430-42D7-B982-FC66762BD636}" type="sibTrans" cxnId="{62450615-8D65-4B5C-A46F-AD75A3E7A556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D0B54BD7-3107-4F34-9205-9D9F1DFFAB55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Absorbent materials (availability and disposal)</a:t>
          </a:r>
          <a:endParaRPr lang="en-GB" sz="1600" dirty="0">
            <a:latin typeface="Calibri" panose="020F0502020204030204" pitchFamily="34" charset="0"/>
          </a:endParaRPr>
        </a:p>
      </dgm:t>
    </dgm:pt>
    <dgm:pt modelId="{C6388B09-0372-48A9-BDBB-8505A70CEFFF}" type="parTrans" cxnId="{CE109804-C2F4-4AD1-B788-23E67C3B280C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15DF29C9-6BF7-425B-B81C-2B85C9B57265}" type="sibTrans" cxnId="{CE109804-C2F4-4AD1-B788-23E67C3B280C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9FD08D3D-7F23-4DCC-8035-067CA7F96AC1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Social and cultural values</a:t>
          </a:r>
          <a:endParaRPr lang="en-GB" sz="1600" dirty="0">
            <a:latin typeface="Calibri" panose="020F0502020204030204" pitchFamily="34" charset="0"/>
          </a:endParaRPr>
        </a:p>
      </dgm:t>
    </dgm:pt>
    <dgm:pt modelId="{F0301A70-D421-4A26-AB54-12F99D88017B}" type="parTrans" cxnId="{2C1120CC-71EC-405C-A01D-8AB9330A7F10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63120F2F-19E1-4630-83D4-B9022AE2EFC3}" type="sibTrans" cxnId="{2C1120CC-71EC-405C-A01D-8AB9330A7F10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A3C0AFF0-126E-46C2-9438-79CDEB8D1AF3}">
      <dgm:prSet phldrT="[Text]" custT="1"/>
      <dgm:spPr/>
      <dgm:t>
        <a:bodyPr/>
        <a:lstStyle/>
        <a:p>
          <a:r>
            <a:rPr lang="en-GB" sz="1050" dirty="0" smtClean="0">
              <a:solidFill>
                <a:schemeClr val="tx1"/>
              </a:solidFill>
              <a:latin typeface="Calibri" panose="020F0502020204030204" pitchFamily="34" charset="0"/>
            </a:rPr>
            <a:t>Practice</a:t>
          </a:r>
          <a:endParaRPr lang="en-GB" sz="1050" dirty="0">
            <a:solidFill>
              <a:schemeClr val="tx1"/>
            </a:solidFill>
            <a:latin typeface="Calibri" panose="020F0502020204030204" pitchFamily="34" charset="0"/>
          </a:endParaRPr>
        </a:p>
      </dgm:t>
    </dgm:pt>
    <dgm:pt modelId="{7A095387-225E-4D06-BE13-261DA4A700EB}" type="parTrans" cxnId="{4525A92D-0B2D-47DD-B701-075A81DB8390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C7AC9AEC-BD56-46AF-BF6D-D8734A2A48E4}" type="sibTrans" cxnId="{4525A92D-0B2D-47DD-B701-075A81DB8390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FAAFE30C-C139-40D5-A280-C5AB9C0D27BF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WASH-related behaviour - preference, use and maintenance of facilities; hand washing </a:t>
          </a:r>
          <a:endParaRPr lang="en-GB" sz="1600" dirty="0">
            <a:latin typeface="Calibri" panose="020F0502020204030204" pitchFamily="34" charset="0"/>
          </a:endParaRPr>
        </a:p>
      </dgm:t>
    </dgm:pt>
    <dgm:pt modelId="{DF36311E-5FB9-40E1-8B3A-597E1C3B4258}" type="parTrans" cxnId="{3B3BD740-B1D0-490B-96C6-E9E7C4191D7F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9BDBA1E9-E67F-4E71-8C43-8AD5D80FACBA}" type="sibTrans" cxnId="{3B3BD740-B1D0-490B-96C6-E9E7C4191D7F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8D2429C2-B23E-4413-8C63-A876B6F3D406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Coping strategies, including limiting dietary and fluid intake</a:t>
          </a:r>
          <a:endParaRPr lang="en-GB" sz="1600" dirty="0">
            <a:latin typeface="Calibri" panose="020F0502020204030204" pitchFamily="34" charset="0"/>
          </a:endParaRPr>
        </a:p>
      </dgm:t>
    </dgm:pt>
    <dgm:pt modelId="{BA54AA86-306F-4B03-8C9C-CEC96B1F79F4}" type="parTrans" cxnId="{E90E59B9-1C3A-4EEC-AEC5-02CB50012E03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C06C3837-9B0C-4422-9593-7C308136BB2C}" type="sibTrans" cxnId="{E90E59B9-1C3A-4EEC-AEC5-02CB50012E03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4801A3E8-0066-4029-8370-8F708C606F66}">
      <dgm:prSet phldrT="[Text]" custT="1"/>
      <dgm:spPr/>
      <dgm:t>
        <a:bodyPr/>
        <a:lstStyle/>
        <a:p>
          <a:r>
            <a:rPr lang="en-GB" sz="1600" dirty="0" smtClean="0">
              <a:latin typeface="Calibri" panose="020F0502020204030204" pitchFamily="34" charset="0"/>
            </a:rPr>
            <a:t>Menstrual hygiene</a:t>
          </a:r>
          <a:endParaRPr lang="en-GB" sz="1600" dirty="0">
            <a:latin typeface="Calibri" panose="020F0502020204030204" pitchFamily="34" charset="0"/>
          </a:endParaRPr>
        </a:p>
      </dgm:t>
    </dgm:pt>
    <dgm:pt modelId="{A411BA6B-6613-4F97-82D4-36AAD993CFF0}" type="parTrans" cxnId="{04000E7F-DC4B-43C0-8C44-39B14A979493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A4B4CDA4-12F4-44E0-98F4-05AEE2B72299}" type="sibTrans" cxnId="{04000E7F-DC4B-43C0-8C44-39B14A979493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9827D736-1CF0-4AE3-A2D6-7CCAF30D8D84}">
      <dgm:prSet phldrT="[Text]" custT="1"/>
      <dgm:spPr/>
      <dgm:t>
        <a:bodyPr/>
        <a:lstStyle/>
        <a:p>
          <a:r>
            <a:rPr lang="en-GB" sz="1050" dirty="0" smtClean="0">
              <a:solidFill>
                <a:srgbClr val="FF0000"/>
              </a:solidFill>
              <a:latin typeface="Calibri" panose="020F0502020204030204" pitchFamily="34" charset="0"/>
            </a:rPr>
            <a:t>Effects</a:t>
          </a:r>
          <a:endParaRPr lang="en-GB" sz="1050" dirty="0">
            <a:solidFill>
              <a:srgbClr val="FF0000"/>
            </a:solidFill>
            <a:latin typeface="Calibri" panose="020F0502020204030204" pitchFamily="34" charset="0"/>
          </a:endParaRPr>
        </a:p>
      </dgm:t>
    </dgm:pt>
    <dgm:pt modelId="{2E4C183C-B880-4F22-917E-EE81B5298A19}" type="parTrans" cxnId="{64DD7509-BB2B-4891-9351-F814394601A4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BE8F8893-7896-4D79-834E-A311D1361D38}" type="sibTrans" cxnId="{64DD7509-BB2B-4891-9351-F814394601A4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4870A897-8EC8-47A3-9068-35A42CADADC0}">
      <dgm:prSet phldrT="[Text]" custT="1"/>
      <dgm:spPr/>
      <dgm:t>
        <a:bodyPr/>
        <a:lstStyle/>
        <a:p>
          <a:r>
            <a:rPr lang="en-GB" sz="1600" dirty="0" smtClean="0">
              <a:solidFill>
                <a:srgbClr val="FF0000"/>
              </a:solidFill>
              <a:latin typeface="Calibri" panose="020F0502020204030204" pitchFamily="34" charset="0"/>
            </a:rPr>
            <a:t>Self-perceived health and social problems or benefits of reported practices</a:t>
          </a:r>
          <a:endParaRPr lang="en-GB" sz="1600" dirty="0">
            <a:solidFill>
              <a:srgbClr val="FF0000"/>
            </a:solidFill>
            <a:latin typeface="Calibri" panose="020F0502020204030204" pitchFamily="34" charset="0"/>
          </a:endParaRPr>
        </a:p>
      </dgm:t>
    </dgm:pt>
    <dgm:pt modelId="{E46161B5-A797-45C8-86C1-9B815D3B27F4}" type="parTrans" cxnId="{C5510A17-5BF5-4C92-BABA-C2C08C23E85A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F10B3798-D785-4E04-A2B0-A2ABC76A56DF}" type="sibTrans" cxnId="{C5510A17-5BF5-4C92-BABA-C2C08C23E85A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40C6C3F1-65DE-42CB-9FF1-C7E867B154FA}">
      <dgm:prSet phldrT="[Text]" custT="1"/>
      <dgm:spPr/>
      <dgm:t>
        <a:bodyPr/>
        <a:lstStyle/>
        <a:p>
          <a:r>
            <a:rPr lang="en-GB" sz="1600" dirty="0" smtClean="0">
              <a:solidFill>
                <a:srgbClr val="FF0000"/>
              </a:solidFill>
              <a:latin typeface="Calibri" panose="020F0502020204030204" pitchFamily="34" charset="0"/>
            </a:rPr>
            <a:t>Psychosocial effects, stress, dignity and quality of life (personal, family and community)</a:t>
          </a:r>
          <a:endParaRPr lang="en-GB" sz="1600" dirty="0">
            <a:solidFill>
              <a:srgbClr val="FF0000"/>
            </a:solidFill>
            <a:latin typeface="Calibri" panose="020F0502020204030204" pitchFamily="34" charset="0"/>
          </a:endParaRPr>
        </a:p>
      </dgm:t>
    </dgm:pt>
    <dgm:pt modelId="{7F9EACFE-34B1-4EA3-909A-25F6ACAF8489}" type="parTrans" cxnId="{BE9D05D1-349A-4AF0-B8D0-677364DA4DF1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63494563-5174-47DC-8445-755C6E159A04}" type="sibTrans" cxnId="{BE9D05D1-349A-4AF0-B8D0-677364DA4DF1}">
      <dgm:prSet/>
      <dgm:spPr/>
      <dgm:t>
        <a:bodyPr/>
        <a:lstStyle/>
        <a:p>
          <a:endParaRPr lang="en-GB" sz="2400">
            <a:latin typeface="Calibri" panose="020F0502020204030204" pitchFamily="34" charset="0"/>
          </a:endParaRPr>
        </a:p>
      </dgm:t>
    </dgm:pt>
    <dgm:pt modelId="{7F65A94F-1779-48F4-9F00-A2C45B660E3C}" type="pres">
      <dgm:prSet presAssocID="{388AEA93-9AB7-46FF-957A-E7FC2802AA9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F06071B-7F83-43EB-8D22-90F9A5919E47}" type="pres">
      <dgm:prSet presAssocID="{65AED733-7EBA-49E7-B5C5-7F3A36945C74}" presName="composite" presStyleCnt="0"/>
      <dgm:spPr/>
    </dgm:pt>
    <dgm:pt modelId="{4072DD81-F21F-4705-AF9E-9F61B02FCD33}" type="pres">
      <dgm:prSet presAssocID="{65AED733-7EBA-49E7-B5C5-7F3A36945C74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BAFBE1E-DF91-4367-96DD-941931509BF1}" type="pres">
      <dgm:prSet presAssocID="{65AED733-7EBA-49E7-B5C5-7F3A36945C74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FCB53B-2F76-4B82-8970-4C0839B47E40}" type="pres">
      <dgm:prSet presAssocID="{F3A5002B-F172-4DE3-A778-C5A1E0B9FCF2}" presName="sp" presStyleCnt="0"/>
      <dgm:spPr/>
    </dgm:pt>
    <dgm:pt modelId="{7E04D118-9941-4C65-8B9B-5B767601D0AD}" type="pres">
      <dgm:prSet presAssocID="{DB7ED4D9-1A7D-452F-9B62-194FEDDCE771}" presName="composite" presStyleCnt="0"/>
      <dgm:spPr/>
    </dgm:pt>
    <dgm:pt modelId="{8687473F-3EAE-4262-B5EC-4243751BA8E0}" type="pres">
      <dgm:prSet presAssocID="{DB7ED4D9-1A7D-452F-9B62-194FEDDCE771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604A93-5891-423F-A50B-BF825BCBE42C}" type="pres">
      <dgm:prSet presAssocID="{DB7ED4D9-1A7D-452F-9B62-194FEDDCE771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B47CD1-8DF7-42F6-B6E1-77522E90F9D9}" type="pres">
      <dgm:prSet presAssocID="{908E88DE-AE2C-4CBE-B54E-2D5B813C856E}" presName="sp" presStyleCnt="0"/>
      <dgm:spPr/>
    </dgm:pt>
    <dgm:pt modelId="{22883A91-09D3-48CD-A0A0-A02288EA46D3}" type="pres">
      <dgm:prSet presAssocID="{9A3ACBC2-9508-4693-9CD3-F7FD0FFE46A2}" presName="composite" presStyleCnt="0"/>
      <dgm:spPr/>
    </dgm:pt>
    <dgm:pt modelId="{2BCBC8C4-24FD-4EC7-B38D-EB7BDBE9C285}" type="pres">
      <dgm:prSet presAssocID="{9A3ACBC2-9508-4693-9CD3-F7FD0FFE46A2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89106F7-B2BB-496B-A195-A456FE58FCD6}" type="pres">
      <dgm:prSet presAssocID="{9A3ACBC2-9508-4693-9CD3-F7FD0FFE46A2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95D7C3E-BB28-4793-9C72-FC13A56293DD}" type="pres">
      <dgm:prSet presAssocID="{AFC2CCCF-5BA3-48CD-A567-29FC0D69B7B2}" presName="sp" presStyleCnt="0"/>
      <dgm:spPr/>
    </dgm:pt>
    <dgm:pt modelId="{F1968E8F-BFF4-4343-A113-E143BDCBC4D1}" type="pres">
      <dgm:prSet presAssocID="{A3C0AFF0-126E-46C2-9438-79CDEB8D1AF3}" presName="composite" presStyleCnt="0"/>
      <dgm:spPr/>
    </dgm:pt>
    <dgm:pt modelId="{90ED0E3B-46AC-41B4-9799-FAD5AE219D31}" type="pres">
      <dgm:prSet presAssocID="{A3C0AFF0-126E-46C2-9438-79CDEB8D1AF3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95BEE21-C561-4443-95F5-9B77A3D55FD5}" type="pres">
      <dgm:prSet presAssocID="{A3C0AFF0-126E-46C2-9438-79CDEB8D1AF3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A69F61F-3FA5-4582-B238-835208AC6770}" type="pres">
      <dgm:prSet presAssocID="{C7AC9AEC-BD56-46AF-BF6D-D8734A2A48E4}" presName="sp" presStyleCnt="0"/>
      <dgm:spPr/>
    </dgm:pt>
    <dgm:pt modelId="{D4C1734B-C5C5-46DA-90C9-BA66D19C6DF6}" type="pres">
      <dgm:prSet presAssocID="{9827D736-1CF0-4AE3-A2D6-7CCAF30D8D84}" presName="composite" presStyleCnt="0"/>
      <dgm:spPr/>
    </dgm:pt>
    <dgm:pt modelId="{C8F56B54-2BA6-4AFA-8F5E-4138CB9CAA22}" type="pres">
      <dgm:prSet presAssocID="{9827D736-1CF0-4AE3-A2D6-7CCAF30D8D84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CE85D94-55D2-43AF-9849-A3431BE64453}" type="pres">
      <dgm:prSet presAssocID="{9827D736-1CF0-4AE3-A2D6-7CCAF30D8D84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525A92D-0B2D-47DD-B701-075A81DB8390}" srcId="{388AEA93-9AB7-46FF-957A-E7FC2802AA98}" destId="{A3C0AFF0-126E-46C2-9438-79CDEB8D1AF3}" srcOrd="3" destOrd="0" parTransId="{7A095387-225E-4D06-BE13-261DA4A700EB}" sibTransId="{C7AC9AEC-BD56-46AF-BF6D-D8734A2A48E4}"/>
    <dgm:cxn modelId="{0955ED64-77A0-4239-8992-3D0C85B6ABEC}" type="presOf" srcId="{27E64F77-7E55-4693-8785-7ABD2B0CDA8B}" destId="{6BAFBE1E-DF91-4367-96DD-941931509BF1}" srcOrd="0" destOrd="1" presId="urn:microsoft.com/office/officeart/2005/8/layout/chevron2"/>
    <dgm:cxn modelId="{20E78BDB-54D9-4E73-A494-1B8A30BCB55E}" type="presOf" srcId="{1191C8DA-3B06-4465-AD3E-84139AFECD52}" destId="{1A604A93-5891-423F-A50B-BF825BCBE42C}" srcOrd="0" destOrd="0" presId="urn:microsoft.com/office/officeart/2005/8/layout/chevron2"/>
    <dgm:cxn modelId="{A5E76F08-F7E1-47E3-8D8B-CA7098A2A9A1}" srcId="{9A3ACBC2-9508-4693-9CD3-F7FD0FFE46A2}" destId="{9E41C4CD-228A-4ACE-B62E-5D30A341121A}" srcOrd="0" destOrd="0" parTransId="{2351C044-0215-4491-AB68-1B184E401D5C}" sibTransId="{A77ED27A-C26E-45C1-AB1A-68380474923A}"/>
    <dgm:cxn modelId="{2C1120CC-71EC-405C-A01D-8AB9330A7F10}" srcId="{9A3ACBC2-9508-4693-9CD3-F7FD0FFE46A2}" destId="{9FD08D3D-7F23-4DCC-8035-067CA7F96AC1}" srcOrd="2" destOrd="0" parTransId="{F0301A70-D421-4A26-AB54-12F99D88017B}" sibTransId="{63120F2F-19E1-4630-83D4-B9022AE2EFC3}"/>
    <dgm:cxn modelId="{CAEF0F12-5378-4DC4-A0C9-60F37DFB056A}" type="presOf" srcId="{9E41C4CD-228A-4ACE-B62E-5D30A341121A}" destId="{A89106F7-B2BB-496B-A195-A456FE58FCD6}" srcOrd="0" destOrd="0" presId="urn:microsoft.com/office/officeart/2005/8/layout/chevron2"/>
    <dgm:cxn modelId="{CE109804-C2F4-4AD1-B788-23E67C3B280C}" srcId="{DB7ED4D9-1A7D-452F-9B62-194FEDDCE771}" destId="{D0B54BD7-3107-4F34-9205-9D9F1DFFAB55}" srcOrd="2" destOrd="0" parTransId="{C6388B09-0372-48A9-BDBB-8505A70CEFFF}" sibTransId="{15DF29C9-6BF7-425B-B81C-2B85C9B57265}"/>
    <dgm:cxn modelId="{DCA66E11-BE97-486B-94B8-86A9D4E0C8C8}" srcId="{388AEA93-9AB7-46FF-957A-E7FC2802AA98}" destId="{65AED733-7EBA-49E7-B5C5-7F3A36945C74}" srcOrd="0" destOrd="0" parTransId="{B3158063-CC2E-4E09-BEB3-A5BCEFF27E26}" sibTransId="{F3A5002B-F172-4DE3-A778-C5A1E0B9FCF2}"/>
    <dgm:cxn modelId="{04000E7F-DC4B-43C0-8C44-39B14A979493}" srcId="{A3C0AFF0-126E-46C2-9438-79CDEB8D1AF3}" destId="{4801A3E8-0066-4029-8370-8F708C606F66}" srcOrd="2" destOrd="0" parTransId="{A411BA6B-6613-4F97-82D4-36AAD993CFF0}" sibTransId="{A4B4CDA4-12F4-44E0-98F4-05AEE2B72299}"/>
    <dgm:cxn modelId="{F5BFBEFC-77D9-45FE-A159-655CCBC2817D}" type="presOf" srcId="{DB7ED4D9-1A7D-452F-9B62-194FEDDCE771}" destId="{8687473F-3EAE-4262-B5EC-4243751BA8E0}" srcOrd="0" destOrd="0" presId="urn:microsoft.com/office/officeart/2005/8/layout/chevron2"/>
    <dgm:cxn modelId="{580493B1-635E-4DAF-9857-4EBEDA9E8779}" type="presOf" srcId="{F5BC7B1E-EE2B-4085-A86C-236F7C439C65}" destId="{A89106F7-B2BB-496B-A195-A456FE58FCD6}" srcOrd="0" destOrd="1" presId="urn:microsoft.com/office/officeart/2005/8/layout/chevron2"/>
    <dgm:cxn modelId="{8F04C814-2616-415E-93EA-D3C5F2D7F90A}" srcId="{DB7ED4D9-1A7D-452F-9B62-194FEDDCE771}" destId="{1191C8DA-3B06-4465-AD3E-84139AFECD52}" srcOrd="0" destOrd="0" parTransId="{E5473040-40CA-4953-ADBC-60D71E3B18F1}" sibTransId="{9D3E39B4-7A35-4C63-A013-2EFD2F6CE66C}"/>
    <dgm:cxn modelId="{2E0307F2-69E3-4DFF-9515-37099B6B1BE2}" type="presOf" srcId="{A3C0AFF0-126E-46C2-9438-79CDEB8D1AF3}" destId="{90ED0E3B-46AC-41B4-9799-FAD5AE219D31}" srcOrd="0" destOrd="0" presId="urn:microsoft.com/office/officeart/2005/8/layout/chevron2"/>
    <dgm:cxn modelId="{6CB4ECFC-31E4-4690-BA3A-C3F9F526887D}" srcId="{DB7ED4D9-1A7D-452F-9B62-194FEDDCE771}" destId="{52C3CF02-8DC4-40A7-A3F0-6EA4F43445B8}" srcOrd="1" destOrd="0" parTransId="{A8FC4504-C5AF-4E88-94EB-DEF845304913}" sibTransId="{275ABDDC-69C6-413A-9FEF-E61DA1A92D26}"/>
    <dgm:cxn modelId="{7D34AF3E-54D7-4EE5-B898-DD1820B34325}" type="presOf" srcId="{8D2429C2-B23E-4413-8C63-A876B6F3D406}" destId="{C95BEE21-C561-4443-95F5-9B77A3D55FD5}" srcOrd="0" destOrd="1" presId="urn:microsoft.com/office/officeart/2005/8/layout/chevron2"/>
    <dgm:cxn modelId="{2D5004DD-97FA-46B4-9E57-2B542A8EEE07}" srcId="{9A3ACBC2-9508-4693-9CD3-F7FD0FFE46A2}" destId="{F5BC7B1E-EE2B-4085-A86C-236F7C439C65}" srcOrd="1" destOrd="0" parTransId="{B903DD28-C822-443A-AFDE-178940920FC9}" sibTransId="{08EAF60D-3089-4E4B-A270-4AE124CF897C}"/>
    <dgm:cxn modelId="{3D4DD81C-7E55-465F-9C74-9A4837F4569A}" type="presOf" srcId="{40C6C3F1-65DE-42CB-9FF1-C7E867B154FA}" destId="{2CE85D94-55D2-43AF-9849-A3431BE64453}" srcOrd="0" destOrd="1" presId="urn:microsoft.com/office/officeart/2005/8/layout/chevron2"/>
    <dgm:cxn modelId="{11707B4F-2ACC-4131-B008-A2F3037B6B0E}" type="presOf" srcId="{65AED733-7EBA-49E7-B5C5-7F3A36945C74}" destId="{4072DD81-F21F-4705-AF9E-9F61B02FCD33}" srcOrd="0" destOrd="0" presId="urn:microsoft.com/office/officeart/2005/8/layout/chevron2"/>
    <dgm:cxn modelId="{64DD7509-BB2B-4891-9351-F814394601A4}" srcId="{388AEA93-9AB7-46FF-957A-E7FC2802AA98}" destId="{9827D736-1CF0-4AE3-A2D6-7CCAF30D8D84}" srcOrd="4" destOrd="0" parTransId="{2E4C183C-B880-4F22-917E-EE81B5298A19}" sibTransId="{BE8F8893-7896-4D79-834E-A311D1361D38}"/>
    <dgm:cxn modelId="{C2F08645-7DB4-4DC2-9DCB-82916B9B249D}" type="presOf" srcId="{4870A897-8EC8-47A3-9068-35A42CADADC0}" destId="{2CE85D94-55D2-43AF-9849-A3431BE64453}" srcOrd="0" destOrd="0" presId="urn:microsoft.com/office/officeart/2005/8/layout/chevron2"/>
    <dgm:cxn modelId="{E90E59B9-1C3A-4EEC-AEC5-02CB50012E03}" srcId="{A3C0AFF0-126E-46C2-9438-79CDEB8D1AF3}" destId="{8D2429C2-B23E-4413-8C63-A876B6F3D406}" srcOrd="1" destOrd="0" parTransId="{BA54AA86-306F-4B03-8C9C-CEC96B1F79F4}" sibTransId="{C06C3837-9B0C-4422-9593-7C308136BB2C}"/>
    <dgm:cxn modelId="{BA870AA9-D69C-4394-B759-305595F287A6}" type="presOf" srcId="{F6FAEA5A-97CD-4338-9694-F2C7B8EA84CB}" destId="{6BAFBE1E-DF91-4367-96DD-941931509BF1}" srcOrd="0" destOrd="0" presId="urn:microsoft.com/office/officeart/2005/8/layout/chevron2"/>
    <dgm:cxn modelId="{D1D3851E-D6A7-4C4E-B5F0-BA4ECB58081D}" type="presOf" srcId="{52C3CF02-8DC4-40A7-A3F0-6EA4F43445B8}" destId="{1A604A93-5891-423F-A50B-BF825BCBE42C}" srcOrd="0" destOrd="1" presId="urn:microsoft.com/office/officeart/2005/8/layout/chevron2"/>
    <dgm:cxn modelId="{11122395-07E5-4001-ABC2-78534F7F260F}" type="presOf" srcId="{388AEA93-9AB7-46FF-957A-E7FC2802AA98}" destId="{7F65A94F-1779-48F4-9F00-A2C45B660E3C}" srcOrd="0" destOrd="0" presId="urn:microsoft.com/office/officeart/2005/8/layout/chevron2"/>
    <dgm:cxn modelId="{6A2D9280-0FCF-4897-8809-CD73E64795FC}" type="presOf" srcId="{6EFF58F6-420B-47C4-A080-C97F9D7B0D61}" destId="{6BAFBE1E-DF91-4367-96DD-941931509BF1}" srcOrd="0" destOrd="2" presId="urn:microsoft.com/office/officeart/2005/8/layout/chevron2"/>
    <dgm:cxn modelId="{BE9D05D1-349A-4AF0-B8D0-677364DA4DF1}" srcId="{9827D736-1CF0-4AE3-A2D6-7CCAF30D8D84}" destId="{40C6C3F1-65DE-42CB-9FF1-C7E867B154FA}" srcOrd="1" destOrd="0" parTransId="{7F9EACFE-34B1-4EA3-909A-25F6ACAF8489}" sibTransId="{63494563-5174-47DC-8445-755C6E159A04}"/>
    <dgm:cxn modelId="{62450615-8D65-4B5C-A46F-AD75A3E7A556}" srcId="{65AED733-7EBA-49E7-B5C5-7F3A36945C74}" destId="{6EFF58F6-420B-47C4-A080-C97F9D7B0D61}" srcOrd="2" destOrd="0" parTransId="{0D05D0D5-80C6-4C66-A344-82DA77C93921}" sibTransId="{94C9D4AC-F430-42D7-B982-FC66762BD636}"/>
    <dgm:cxn modelId="{3B3BD740-B1D0-490B-96C6-E9E7C4191D7F}" srcId="{A3C0AFF0-126E-46C2-9438-79CDEB8D1AF3}" destId="{FAAFE30C-C139-40D5-A280-C5AB9C0D27BF}" srcOrd="0" destOrd="0" parTransId="{DF36311E-5FB9-40E1-8B3A-597E1C3B4258}" sibTransId="{9BDBA1E9-E67F-4E71-8C43-8AD5D80FACBA}"/>
    <dgm:cxn modelId="{DCE6BD16-6F39-477E-8C91-E9288C625698}" srcId="{65AED733-7EBA-49E7-B5C5-7F3A36945C74}" destId="{27E64F77-7E55-4693-8785-7ABD2B0CDA8B}" srcOrd="1" destOrd="0" parTransId="{713C7117-4C81-4BB6-BB5C-02A68CBF6D62}" sibTransId="{0B3D58EB-F09E-43AA-B512-BED1614CC86C}"/>
    <dgm:cxn modelId="{84C06F08-1E41-4033-859B-21A054462A18}" type="presOf" srcId="{FAAFE30C-C139-40D5-A280-C5AB9C0D27BF}" destId="{C95BEE21-C561-4443-95F5-9B77A3D55FD5}" srcOrd="0" destOrd="0" presId="urn:microsoft.com/office/officeart/2005/8/layout/chevron2"/>
    <dgm:cxn modelId="{B1B95DC0-DC72-4013-9DF4-B9AA781F846B}" srcId="{388AEA93-9AB7-46FF-957A-E7FC2802AA98}" destId="{9A3ACBC2-9508-4693-9CD3-F7FD0FFE46A2}" srcOrd="2" destOrd="0" parTransId="{CFF4BE49-41EF-429F-B993-1CCA6C45F8A3}" sibTransId="{AFC2CCCF-5BA3-48CD-A567-29FC0D69B7B2}"/>
    <dgm:cxn modelId="{91457EE8-5A8F-4B9D-8527-5BA9939A049A}" srcId="{65AED733-7EBA-49E7-B5C5-7F3A36945C74}" destId="{F6FAEA5A-97CD-4338-9694-F2C7B8EA84CB}" srcOrd="0" destOrd="0" parTransId="{0D0016AE-C373-4496-A6B3-69375B657C86}" sibTransId="{0598871F-D365-42D1-BDCA-AE16CCC3D940}"/>
    <dgm:cxn modelId="{D4F4078A-21FC-48FF-812C-5F8C3DF87C36}" type="presOf" srcId="{4801A3E8-0066-4029-8370-8F708C606F66}" destId="{C95BEE21-C561-4443-95F5-9B77A3D55FD5}" srcOrd="0" destOrd="2" presId="urn:microsoft.com/office/officeart/2005/8/layout/chevron2"/>
    <dgm:cxn modelId="{816BFB20-BF85-4284-9A33-35516EEC716A}" type="presOf" srcId="{9827D736-1CF0-4AE3-A2D6-7CCAF30D8D84}" destId="{C8F56B54-2BA6-4AFA-8F5E-4138CB9CAA22}" srcOrd="0" destOrd="0" presId="urn:microsoft.com/office/officeart/2005/8/layout/chevron2"/>
    <dgm:cxn modelId="{C5510A17-5BF5-4C92-BABA-C2C08C23E85A}" srcId="{9827D736-1CF0-4AE3-A2D6-7CCAF30D8D84}" destId="{4870A897-8EC8-47A3-9068-35A42CADADC0}" srcOrd="0" destOrd="0" parTransId="{E46161B5-A797-45C8-86C1-9B815D3B27F4}" sibTransId="{F10B3798-D785-4E04-A2B0-A2ABC76A56DF}"/>
    <dgm:cxn modelId="{6688B289-5249-453D-81DE-5F45E898F6CA}" type="presOf" srcId="{9FD08D3D-7F23-4DCC-8035-067CA7F96AC1}" destId="{A89106F7-B2BB-496B-A195-A456FE58FCD6}" srcOrd="0" destOrd="2" presId="urn:microsoft.com/office/officeart/2005/8/layout/chevron2"/>
    <dgm:cxn modelId="{FC0938EE-DA09-4C83-B33E-7D683A7AEA70}" type="presOf" srcId="{9A3ACBC2-9508-4693-9CD3-F7FD0FFE46A2}" destId="{2BCBC8C4-24FD-4EC7-B38D-EB7BDBE9C285}" srcOrd="0" destOrd="0" presId="urn:microsoft.com/office/officeart/2005/8/layout/chevron2"/>
    <dgm:cxn modelId="{DC737DBD-32EB-4352-B654-BDF283B5FD41}" type="presOf" srcId="{D0B54BD7-3107-4F34-9205-9D9F1DFFAB55}" destId="{1A604A93-5891-423F-A50B-BF825BCBE42C}" srcOrd="0" destOrd="2" presId="urn:microsoft.com/office/officeart/2005/8/layout/chevron2"/>
    <dgm:cxn modelId="{E5C91D08-246D-4FD7-AC5B-C475E8A08F23}" srcId="{388AEA93-9AB7-46FF-957A-E7FC2802AA98}" destId="{DB7ED4D9-1A7D-452F-9B62-194FEDDCE771}" srcOrd="1" destOrd="0" parTransId="{B5F02B05-DEB8-4E88-BC82-ED227D9166A0}" sibTransId="{908E88DE-AE2C-4CBE-B54E-2D5B813C856E}"/>
    <dgm:cxn modelId="{D8FB0E35-42C1-42C6-B35D-560929E6F020}" type="presParOf" srcId="{7F65A94F-1779-48F4-9F00-A2C45B660E3C}" destId="{0F06071B-7F83-43EB-8D22-90F9A5919E47}" srcOrd="0" destOrd="0" presId="urn:microsoft.com/office/officeart/2005/8/layout/chevron2"/>
    <dgm:cxn modelId="{76B2F45E-DEE8-451C-BC3A-668676C3CDBF}" type="presParOf" srcId="{0F06071B-7F83-43EB-8D22-90F9A5919E47}" destId="{4072DD81-F21F-4705-AF9E-9F61B02FCD33}" srcOrd="0" destOrd="0" presId="urn:microsoft.com/office/officeart/2005/8/layout/chevron2"/>
    <dgm:cxn modelId="{207727E8-94E6-4C86-9CAF-97DA709F18A1}" type="presParOf" srcId="{0F06071B-7F83-43EB-8D22-90F9A5919E47}" destId="{6BAFBE1E-DF91-4367-96DD-941931509BF1}" srcOrd="1" destOrd="0" presId="urn:microsoft.com/office/officeart/2005/8/layout/chevron2"/>
    <dgm:cxn modelId="{FF7FEDF6-8EEC-4FCD-9B1F-6237C15742D5}" type="presParOf" srcId="{7F65A94F-1779-48F4-9F00-A2C45B660E3C}" destId="{80FCB53B-2F76-4B82-8970-4C0839B47E40}" srcOrd="1" destOrd="0" presId="urn:microsoft.com/office/officeart/2005/8/layout/chevron2"/>
    <dgm:cxn modelId="{7F805E9E-77EF-4EB3-B7C3-4FC9C06CA724}" type="presParOf" srcId="{7F65A94F-1779-48F4-9F00-A2C45B660E3C}" destId="{7E04D118-9941-4C65-8B9B-5B767601D0AD}" srcOrd="2" destOrd="0" presId="urn:microsoft.com/office/officeart/2005/8/layout/chevron2"/>
    <dgm:cxn modelId="{F5DBB22E-FF5D-41FE-B3CC-FD812C1EBC99}" type="presParOf" srcId="{7E04D118-9941-4C65-8B9B-5B767601D0AD}" destId="{8687473F-3EAE-4262-B5EC-4243751BA8E0}" srcOrd="0" destOrd="0" presId="urn:microsoft.com/office/officeart/2005/8/layout/chevron2"/>
    <dgm:cxn modelId="{4EF9492E-CBB4-4939-B530-63D1009F1CCE}" type="presParOf" srcId="{7E04D118-9941-4C65-8B9B-5B767601D0AD}" destId="{1A604A93-5891-423F-A50B-BF825BCBE42C}" srcOrd="1" destOrd="0" presId="urn:microsoft.com/office/officeart/2005/8/layout/chevron2"/>
    <dgm:cxn modelId="{941BA069-1E3C-476D-A1EB-47BF64B2F0A2}" type="presParOf" srcId="{7F65A94F-1779-48F4-9F00-A2C45B660E3C}" destId="{5BB47CD1-8DF7-42F6-B6E1-77522E90F9D9}" srcOrd="3" destOrd="0" presId="urn:microsoft.com/office/officeart/2005/8/layout/chevron2"/>
    <dgm:cxn modelId="{3D57CAE7-F1CF-4ADB-AEFE-C3F4D1815793}" type="presParOf" srcId="{7F65A94F-1779-48F4-9F00-A2C45B660E3C}" destId="{22883A91-09D3-48CD-A0A0-A02288EA46D3}" srcOrd="4" destOrd="0" presId="urn:microsoft.com/office/officeart/2005/8/layout/chevron2"/>
    <dgm:cxn modelId="{B67F6FA1-AEA2-4B3A-8143-488D92E9CD77}" type="presParOf" srcId="{22883A91-09D3-48CD-A0A0-A02288EA46D3}" destId="{2BCBC8C4-24FD-4EC7-B38D-EB7BDBE9C285}" srcOrd="0" destOrd="0" presId="urn:microsoft.com/office/officeart/2005/8/layout/chevron2"/>
    <dgm:cxn modelId="{6B7B4686-67E9-4D44-B376-53696A234999}" type="presParOf" srcId="{22883A91-09D3-48CD-A0A0-A02288EA46D3}" destId="{A89106F7-B2BB-496B-A195-A456FE58FCD6}" srcOrd="1" destOrd="0" presId="urn:microsoft.com/office/officeart/2005/8/layout/chevron2"/>
    <dgm:cxn modelId="{358D0792-6240-4CF7-BC6F-AA92322D1018}" type="presParOf" srcId="{7F65A94F-1779-48F4-9F00-A2C45B660E3C}" destId="{495D7C3E-BB28-4793-9C72-FC13A56293DD}" srcOrd="5" destOrd="0" presId="urn:microsoft.com/office/officeart/2005/8/layout/chevron2"/>
    <dgm:cxn modelId="{9FD5D791-995C-4D0C-A510-2071BF70944B}" type="presParOf" srcId="{7F65A94F-1779-48F4-9F00-A2C45B660E3C}" destId="{F1968E8F-BFF4-4343-A113-E143BDCBC4D1}" srcOrd="6" destOrd="0" presId="urn:microsoft.com/office/officeart/2005/8/layout/chevron2"/>
    <dgm:cxn modelId="{17EA2379-532F-4D88-9F43-31A3E43EDB0D}" type="presParOf" srcId="{F1968E8F-BFF4-4343-A113-E143BDCBC4D1}" destId="{90ED0E3B-46AC-41B4-9799-FAD5AE219D31}" srcOrd="0" destOrd="0" presId="urn:microsoft.com/office/officeart/2005/8/layout/chevron2"/>
    <dgm:cxn modelId="{0E3AB8EE-5BF7-459E-ACC9-75947A3C9734}" type="presParOf" srcId="{F1968E8F-BFF4-4343-A113-E143BDCBC4D1}" destId="{C95BEE21-C561-4443-95F5-9B77A3D55FD5}" srcOrd="1" destOrd="0" presId="urn:microsoft.com/office/officeart/2005/8/layout/chevron2"/>
    <dgm:cxn modelId="{2F06FD2B-3B78-4614-A325-0F6A105F4F15}" type="presParOf" srcId="{7F65A94F-1779-48F4-9F00-A2C45B660E3C}" destId="{3A69F61F-3FA5-4582-B238-835208AC6770}" srcOrd="7" destOrd="0" presId="urn:microsoft.com/office/officeart/2005/8/layout/chevron2"/>
    <dgm:cxn modelId="{FBB6D6C7-3495-4BD3-BF22-6184FD5A10BA}" type="presParOf" srcId="{7F65A94F-1779-48F4-9F00-A2C45B660E3C}" destId="{D4C1734B-C5C5-46DA-90C9-BA66D19C6DF6}" srcOrd="8" destOrd="0" presId="urn:microsoft.com/office/officeart/2005/8/layout/chevron2"/>
    <dgm:cxn modelId="{CC2E0F4E-CDF0-474E-85D3-6710C4680B59}" type="presParOf" srcId="{D4C1734B-C5C5-46DA-90C9-BA66D19C6DF6}" destId="{C8F56B54-2BA6-4AFA-8F5E-4138CB9CAA22}" srcOrd="0" destOrd="0" presId="urn:microsoft.com/office/officeart/2005/8/layout/chevron2"/>
    <dgm:cxn modelId="{3539C14F-E520-453F-A8AD-53B0E93343A7}" type="presParOf" srcId="{D4C1734B-C5C5-46DA-90C9-BA66D19C6DF6}" destId="{2CE85D94-55D2-43AF-9849-A3431BE64453}" srcOrd="1" destOrd="0" presId="urn:microsoft.com/office/officeart/2005/8/layout/chevron2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72DD81-F21F-4705-AF9E-9F61B02FCD33}">
      <dsp:nvSpPr>
        <dsp:cNvPr id="0" name=""/>
        <dsp:cNvSpPr/>
      </dsp:nvSpPr>
      <dsp:spPr>
        <a:xfrm rot="5400000">
          <a:off x="-158812" y="163561"/>
          <a:ext cx="1058749" cy="7411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50" kern="1200" dirty="0" smtClean="0">
              <a:solidFill>
                <a:schemeClr val="tx1"/>
              </a:solidFill>
              <a:latin typeface="Calibri" panose="020F0502020204030204" pitchFamily="34" charset="0"/>
            </a:rPr>
            <a:t>Basic needs</a:t>
          </a:r>
          <a:endParaRPr lang="en-GB" sz="105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 rot="-5400000">
        <a:off x="1" y="375310"/>
        <a:ext cx="741124" cy="317625"/>
      </dsp:txXfrm>
    </dsp:sp>
    <dsp:sp modelId="{6BAFBE1E-DF91-4367-96DD-941931509BF1}">
      <dsp:nvSpPr>
        <dsp:cNvPr id="0" name=""/>
        <dsp:cNvSpPr/>
      </dsp:nvSpPr>
      <dsp:spPr>
        <a:xfrm rot="5400000">
          <a:off x="4188100" y="-3442226"/>
          <a:ext cx="688187" cy="758213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Defecation-urination</a:t>
          </a:r>
          <a:endParaRPr lang="en-GB" sz="1600" kern="1200" dirty="0"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Nutrition-hydration</a:t>
          </a:r>
          <a:endParaRPr lang="en-GB" sz="1600" kern="1200" dirty="0"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Menstruation</a:t>
          </a:r>
          <a:endParaRPr lang="en-GB" sz="1600" kern="1200" dirty="0">
            <a:latin typeface="Calibri" panose="020F0502020204030204" pitchFamily="34" charset="0"/>
          </a:endParaRPr>
        </a:p>
      </dsp:txBody>
      <dsp:txXfrm rot="-5400000">
        <a:off x="741125" y="38344"/>
        <a:ext cx="7548543" cy="620997"/>
      </dsp:txXfrm>
    </dsp:sp>
    <dsp:sp modelId="{8687473F-3EAE-4262-B5EC-4243751BA8E0}">
      <dsp:nvSpPr>
        <dsp:cNvPr id="0" name=""/>
        <dsp:cNvSpPr/>
      </dsp:nvSpPr>
      <dsp:spPr>
        <a:xfrm rot="5400000">
          <a:off x="-158812" y="1104984"/>
          <a:ext cx="1058749" cy="7411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ts val="400"/>
            </a:spcAft>
          </a:pPr>
          <a:r>
            <a:rPr lang="en-GB" sz="1050" kern="1200" dirty="0" smtClean="0">
              <a:solidFill>
                <a:schemeClr val="tx1"/>
              </a:solidFill>
              <a:latin typeface="Calibri" panose="020F0502020204030204" pitchFamily="34" charset="0"/>
            </a:rPr>
            <a:t>Facilities, resources</a:t>
          </a:r>
          <a:endParaRPr lang="en-GB" sz="105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 rot="-5400000">
        <a:off x="1" y="1316733"/>
        <a:ext cx="741124" cy="317625"/>
      </dsp:txXfrm>
    </dsp:sp>
    <dsp:sp modelId="{1A604A93-5891-423F-A50B-BF825BCBE42C}">
      <dsp:nvSpPr>
        <dsp:cNvPr id="0" name=""/>
        <dsp:cNvSpPr/>
      </dsp:nvSpPr>
      <dsp:spPr>
        <a:xfrm rot="5400000">
          <a:off x="4188100" y="-2500803"/>
          <a:ext cx="688187" cy="758213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Toilets, sewage and fields</a:t>
          </a:r>
          <a:endParaRPr lang="en-GB" sz="1600" kern="1200" dirty="0"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Water and food</a:t>
          </a:r>
          <a:endParaRPr lang="en-GB" sz="1600" kern="1200" dirty="0"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Absorbent materials (availability and disposal)</a:t>
          </a:r>
          <a:endParaRPr lang="en-GB" sz="1600" kern="1200" dirty="0">
            <a:latin typeface="Calibri" panose="020F0502020204030204" pitchFamily="34" charset="0"/>
          </a:endParaRPr>
        </a:p>
      </dsp:txBody>
      <dsp:txXfrm rot="-5400000">
        <a:off x="741125" y="979767"/>
        <a:ext cx="7548543" cy="620997"/>
      </dsp:txXfrm>
    </dsp:sp>
    <dsp:sp modelId="{2BCBC8C4-24FD-4EC7-B38D-EB7BDBE9C285}">
      <dsp:nvSpPr>
        <dsp:cNvPr id="0" name=""/>
        <dsp:cNvSpPr/>
      </dsp:nvSpPr>
      <dsp:spPr>
        <a:xfrm rot="5400000">
          <a:off x="-158812" y="2046406"/>
          <a:ext cx="1058749" cy="7411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50" kern="1200" dirty="0">
              <a:solidFill>
                <a:schemeClr val="tx1"/>
              </a:solidFill>
              <a:latin typeface="Calibri" panose="020F0502020204030204" pitchFamily="34" charset="0"/>
            </a:rPr>
            <a:t>Other factors</a:t>
          </a:r>
        </a:p>
      </dsp:txBody>
      <dsp:txXfrm rot="-5400000">
        <a:off x="1" y="2258155"/>
        <a:ext cx="741124" cy="317625"/>
      </dsp:txXfrm>
    </dsp:sp>
    <dsp:sp modelId="{A89106F7-B2BB-496B-A195-A456FE58FCD6}">
      <dsp:nvSpPr>
        <dsp:cNvPr id="0" name=""/>
        <dsp:cNvSpPr/>
      </dsp:nvSpPr>
      <dsp:spPr>
        <a:xfrm rot="5400000">
          <a:off x="4188100" y="-1559381"/>
          <a:ext cx="688187" cy="758213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Personal prior experience</a:t>
          </a:r>
          <a:endParaRPr lang="en-GB" sz="1600" kern="1200" dirty="0"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Family and community experience and expectations</a:t>
          </a:r>
          <a:endParaRPr lang="en-GB" sz="1600" kern="1200" dirty="0"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Social and cultural values</a:t>
          </a:r>
          <a:endParaRPr lang="en-GB" sz="1600" kern="1200" dirty="0">
            <a:latin typeface="Calibri" panose="020F0502020204030204" pitchFamily="34" charset="0"/>
          </a:endParaRPr>
        </a:p>
      </dsp:txBody>
      <dsp:txXfrm rot="-5400000">
        <a:off x="741125" y="1921189"/>
        <a:ext cx="7548543" cy="620997"/>
      </dsp:txXfrm>
    </dsp:sp>
    <dsp:sp modelId="{90ED0E3B-46AC-41B4-9799-FAD5AE219D31}">
      <dsp:nvSpPr>
        <dsp:cNvPr id="0" name=""/>
        <dsp:cNvSpPr/>
      </dsp:nvSpPr>
      <dsp:spPr>
        <a:xfrm rot="5400000">
          <a:off x="-158812" y="2987829"/>
          <a:ext cx="1058749" cy="7411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50" kern="1200" dirty="0" smtClean="0">
              <a:solidFill>
                <a:schemeClr val="tx1"/>
              </a:solidFill>
              <a:latin typeface="Calibri" panose="020F0502020204030204" pitchFamily="34" charset="0"/>
            </a:rPr>
            <a:t>Practice</a:t>
          </a:r>
          <a:endParaRPr lang="en-GB" sz="1050" kern="1200" dirty="0">
            <a:solidFill>
              <a:schemeClr val="tx1"/>
            </a:solidFill>
            <a:latin typeface="Calibri" panose="020F0502020204030204" pitchFamily="34" charset="0"/>
          </a:endParaRPr>
        </a:p>
      </dsp:txBody>
      <dsp:txXfrm rot="-5400000">
        <a:off x="1" y="3199578"/>
        <a:ext cx="741124" cy="317625"/>
      </dsp:txXfrm>
    </dsp:sp>
    <dsp:sp modelId="{C95BEE21-C561-4443-95F5-9B77A3D55FD5}">
      <dsp:nvSpPr>
        <dsp:cNvPr id="0" name=""/>
        <dsp:cNvSpPr/>
      </dsp:nvSpPr>
      <dsp:spPr>
        <a:xfrm rot="5400000">
          <a:off x="4188100" y="-617958"/>
          <a:ext cx="688187" cy="758213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WASH-related behaviour - preference, use and maintenance of facilities; hand washing </a:t>
          </a:r>
          <a:endParaRPr lang="en-GB" sz="1600" kern="1200" dirty="0"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Coping strategies, including limiting dietary and fluid intake</a:t>
          </a:r>
          <a:endParaRPr lang="en-GB" sz="1600" kern="1200" dirty="0"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latin typeface="Calibri" panose="020F0502020204030204" pitchFamily="34" charset="0"/>
            </a:rPr>
            <a:t>Menstrual hygiene</a:t>
          </a:r>
          <a:endParaRPr lang="en-GB" sz="1600" kern="1200" dirty="0">
            <a:latin typeface="Calibri" panose="020F0502020204030204" pitchFamily="34" charset="0"/>
          </a:endParaRPr>
        </a:p>
      </dsp:txBody>
      <dsp:txXfrm rot="-5400000">
        <a:off x="741125" y="2862612"/>
        <a:ext cx="7548543" cy="620997"/>
      </dsp:txXfrm>
    </dsp:sp>
    <dsp:sp modelId="{C8F56B54-2BA6-4AFA-8F5E-4138CB9CAA22}">
      <dsp:nvSpPr>
        <dsp:cNvPr id="0" name=""/>
        <dsp:cNvSpPr/>
      </dsp:nvSpPr>
      <dsp:spPr>
        <a:xfrm rot="5400000">
          <a:off x="-158812" y="3929251"/>
          <a:ext cx="1058749" cy="74112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50" kern="1200" dirty="0" smtClean="0">
              <a:solidFill>
                <a:srgbClr val="FF0000"/>
              </a:solidFill>
              <a:latin typeface="Calibri" panose="020F0502020204030204" pitchFamily="34" charset="0"/>
            </a:rPr>
            <a:t>Effects</a:t>
          </a:r>
          <a:endParaRPr lang="en-GB" sz="1050" kern="1200" dirty="0">
            <a:solidFill>
              <a:srgbClr val="FF0000"/>
            </a:solidFill>
            <a:latin typeface="Calibri" panose="020F0502020204030204" pitchFamily="34" charset="0"/>
          </a:endParaRPr>
        </a:p>
      </dsp:txBody>
      <dsp:txXfrm rot="-5400000">
        <a:off x="1" y="4141000"/>
        <a:ext cx="741124" cy="317625"/>
      </dsp:txXfrm>
    </dsp:sp>
    <dsp:sp modelId="{2CE85D94-55D2-43AF-9849-A3431BE64453}">
      <dsp:nvSpPr>
        <dsp:cNvPr id="0" name=""/>
        <dsp:cNvSpPr/>
      </dsp:nvSpPr>
      <dsp:spPr>
        <a:xfrm rot="5400000">
          <a:off x="4188100" y="323463"/>
          <a:ext cx="688187" cy="758213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FF0000"/>
              </a:solidFill>
              <a:latin typeface="Calibri" panose="020F0502020204030204" pitchFamily="34" charset="0"/>
            </a:rPr>
            <a:t>Self-perceived health and social problems or benefits of reported practices</a:t>
          </a:r>
          <a:endParaRPr lang="en-GB" sz="1600" kern="1200" dirty="0">
            <a:solidFill>
              <a:srgbClr val="FF0000"/>
            </a:solidFill>
            <a:latin typeface="Calibri" panose="020F050202020403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>
              <a:solidFill>
                <a:srgbClr val="FF0000"/>
              </a:solidFill>
              <a:latin typeface="Calibri" panose="020F0502020204030204" pitchFamily="34" charset="0"/>
            </a:rPr>
            <a:t>Psychosocial effects, stress, dignity and quality of life (personal, family and community)</a:t>
          </a:r>
          <a:endParaRPr lang="en-GB" sz="1600" kern="1200" dirty="0">
            <a:solidFill>
              <a:srgbClr val="FF0000"/>
            </a:solidFill>
            <a:latin typeface="Calibri" panose="020F0502020204030204" pitchFamily="34" charset="0"/>
          </a:endParaRPr>
        </a:p>
      </dsp:txBody>
      <dsp:txXfrm rot="-5400000">
        <a:off x="741125" y="3804034"/>
        <a:ext cx="7548543" cy="620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de-CH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de-CH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de-CH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51E4857-844B-4F96-AC3E-8804FFA260F3}" type="slidenum">
              <a:rPr lang="de-CH"/>
              <a:pPr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191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Click to edit Master text styles</a:t>
            </a:r>
          </a:p>
          <a:p>
            <a:pPr lvl="1"/>
            <a:r>
              <a:rPr lang="de-CH" smtClean="0"/>
              <a:t>Second level</a:t>
            </a:r>
          </a:p>
          <a:p>
            <a:pPr lvl="2"/>
            <a:r>
              <a:rPr lang="de-CH" smtClean="0"/>
              <a:t>Third level</a:t>
            </a:r>
          </a:p>
          <a:p>
            <a:pPr lvl="3"/>
            <a:r>
              <a:rPr lang="de-CH" smtClean="0"/>
              <a:t>Fourth level</a:t>
            </a:r>
          </a:p>
          <a:p>
            <a:pPr lvl="4"/>
            <a:r>
              <a:rPr lang="de-CH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DEF20B4-CCCB-4FF9-A76E-6C5648B6587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0023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CB6B89-FA09-4C00-9539-5E71BC10A580}" type="slidenum">
              <a:rPr lang="en-GB"/>
              <a:pPr/>
              <a:t>1</a:t>
            </a:fld>
            <a:endParaRPr lang="en-GB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EF20B4-CCCB-4FF9-A76E-6C5648B6587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145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E0A86F-F385-4A7E-BEA7-AF7E39315B6A}" type="slidenum">
              <a:rPr lang="en-IN" smtClean="0">
                <a:solidFill>
                  <a:prstClr val="black"/>
                </a:solidFill>
              </a:rPr>
              <a:pPr/>
              <a:t>5</a:t>
            </a:fld>
            <a:endParaRPr lang="en-IN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38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84550" y="395288"/>
            <a:ext cx="5400675" cy="874712"/>
          </a:xfrm>
        </p:spPr>
        <p:txBody>
          <a:bodyPr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/>
              <a:t>16 October 2014</a:t>
            </a:fld>
            <a:endParaRPr lang="en-GB"/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711194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84550" y="395288"/>
            <a:ext cx="5400675" cy="874712"/>
          </a:xfrm>
        </p:spPr>
        <p:txBody>
          <a:bodyPr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908141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 lIns="45720" tIns="45720" rIns="4572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1828800"/>
            <a:ext cx="8061325" cy="43005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67148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86250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43384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35922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37806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761260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52298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437730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831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18063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170983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95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29088"/>
            <a:ext cx="4038600" cy="19970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551613"/>
            <a:ext cx="2133600" cy="171450"/>
          </a:xfrm>
        </p:spPr>
        <p:txBody>
          <a:bodyPr/>
          <a:lstStyle>
            <a:lvl1pPr>
              <a:defRPr/>
            </a:lvl1pPr>
          </a:lstStyle>
          <a:p>
            <a:fld id="{95B3CDD9-BA16-4A70-9AB0-2EE15ACEC3EE}" type="datetime3">
              <a:rPr lang="en-US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557963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B27C391C-524D-4CD9-8E45-3546B2605EC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280598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551613"/>
            <a:ext cx="2133600" cy="171450"/>
          </a:xfrm>
        </p:spPr>
        <p:txBody>
          <a:bodyPr/>
          <a:lstStyle>
            <a:lvl1pPr>
              <a:defRPr/>
            </a:lvl1pPr>
          </a:lstStyle>
          <a:p>
            <a:fld id="{40E3B09F-D8AB-4B29-8B80-BF0ED807DCF9}" type="datetime3">
              <a:rPr lang="en-US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53200"/>
            <a:ext cx="2895600" cy="168275"/>
          </a:xfrm>
        </p:spPr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557963"/>
            <a:ext cx="2133600" cy="168275"/>
          </a:xfrm>
        </p:spPr>
        <p:txBody>
          <a:bodyPr/>
          <a:lstStyle>
            <a:lvl1pPr>
              <a:defRPr/>
            </a:lvl1pPr>
          </a:lstStyle>
          <a:p>
            <a:fld id="{9D167753-2347-4F2D-8A8F-F5C1429807A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437608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84550" y="222221"/>
            <a:ext cx="5400675" cy="1220847"/>
          </a:xfrm>
          <a:noFill/>
        </p:spPr>
        <p:txBody>
          <a:bodyPr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noFill/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</p:spTree>
    <p:extLst>
      <p:ext uri="{BB962C8B-B14F-4D97-AF65-F5344CB8AC3E}">
        <p14:creationId xmlns:p14="http://schemas.microsoft.com/office/powerpoint/2010/main" val="275608439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008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616878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575489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75382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43919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209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821012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027344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472415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6305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95347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84550" y="222221"/>
            <a:ext cx="5400675" cy="1220847"/>
          </a:xfrm>
          <a:noFill/>
        </p:spPr>
        <p:txBody>
          <a:bodyPr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noFill/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</p:spTree>
    <p:extLst>
      <p:ext uri="{BB962C8B-B14F-4D97-AF65-F5344CB8AC3E}">
        <p14:creationId xmlns:p14="http://schemas.microsoft.com/office/powerpoint/2010/main" val="3710657875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796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60642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26890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4142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064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3481149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584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61400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90812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07700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504884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84550" y="222221"/>
            <a:ext cx="5400675" cy="1220847"/>
          </a:xfrm>
          <a:noFill/>
        </p:spPr>
        <p:txBody>
          <a:bodyPr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noFill/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</p:spTree>
    <p:extLst>
      <p:ext uri="{BB962C8B-B14F-4D97-AF65-F5344CB8AC3E}">
        <p14:creationId xmlns:p14="http://schemas.microsoft.com/office/powerpoint/2010/main" val="3573326283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338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33812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70766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780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108894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099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544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4535532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310078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309725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747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9105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1469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5330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4004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630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 lIns="45720" tIns="45720" rIns="45720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20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1414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5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66800"/>
            <a:ext cx="2057400" cy="5059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66800"/>
            <a:ext cx="6019800" cy="5059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3112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E3240B-7C51-4ECF-BE64-727A5DF148FE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655E0D-5C12-48D7-A1F8-C4A746EAD18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3001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0382D5-A155-4F02-96B2-84D6E4FF700B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B1E41-03E0-47BC-BF6D-AB7CF18EDA3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5937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57FA04-4316-4436-BB2E-AB5F7EF0BFEB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6DDAE-03A5-4A11-8D2C-FD435FC83AF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3682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D2B0A7-5CF7-43BE-843B-9E0A2DE583D9}" type="datetime3">
              <a:rPr lang="en-US" smtClean="0"/>
              <a:t>16 October 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2FCD6D-C85E-4666-AFE9-2360F4DCB6C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206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6C0A39-6E13-4B29-A510-3CF6B200F962}" type="datetime3">
              <a:rPr lang="en-US" smtClean="0"/>
              <a:t>16 October 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4EB1B7-C2EF-4398-A824-D995A0B385A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5360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960D5D-C311-4DF9-BE54-FCF303C29971}" type="datetime3">
              <a:rPr lang="en-US" smtClean="0"/>
              <a:t>16 October 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7EEE2-4967-413C-BE49-C460B7ACC70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415709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E30C3C-71EB-4F8B-BADC-C2FE7A81E3D1}" type="datetime3">
              <a:rPr lang="en-US" smtClean="0"/>
              <a:t>16 October 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C1BB18-DD21-4B1C-B7AB-6B437B8148D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3317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336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4FB965-E1FA-4FA6-9EAF-EB1349BCD25C}" type="datetime3">
              <a:rPr lang="en-US" smtClean="0"/>
              <a:t>16 October 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93DF2B-5655-481D-B92B-4AB0A9D3A4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3343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ACBE6E-23B3-4A6B-A496-C3E7D03CD184}" type="datetime3">
              <a:rPr lang="en-US" smtClean="0"/>
              <a:t>16 October 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1F448-45F8-4E03-8288-8ED3DEB5F42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4946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376DFC-9E95-4739-B1FB-1702073A329C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629D7-8A6A-497F-913B-639EA7F9187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8020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0600"/>
            <a:ext cx="2057400" cy="5135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0600"/>
            <a:ext cx="6019800" cy="5135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B9281F-E91C-4A83-8119-1B2AFDF23917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13FCBA-1C01-4FEB-80C1-BA1F0E8F0BF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6646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84550" y="395288"/>
            <a:ext cx="5400675" cy="874712"/>
          </a:xfrm>
        </p:spPr>
        <p:txBody>
          <a:bodyPr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6610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 lIns="45720" tIns="45720" rIns="4572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1828800"/>
            <a:ext cx="8061325" cy="43005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933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1187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7895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1412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47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/>
              <a:t>16 October 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5140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3822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5549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1401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2396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9431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84550" y="395288"/>
            <a:ext cx="5400675" cy="874712"/>
          </a:xfrm>
        </p:spPr>
        <p:txBody>
          <a:bodyPr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84161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 lIns="45720" tIns="45720" rIns="4572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1828800"/>
            <a:ext cx="8061325" cy="43005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8716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72445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3905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231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/>
              <a:t>16 October 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2638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1286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323108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34889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99968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115471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6070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84550" y="395288"/>
            <a:ext cx="5400675" cy="874712"/>
          </a:xfrm>
        </p:spPr>
        <p:txBody>
          <a:bodyPr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549757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</p:spPr>
        <p:txBody>
          <a:bodyPr lIns="45720" tIns="45720" rIns="4572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1828800"/>
            <a:ext cx="8061325" cy="430053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05909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36096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871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/>
              <a:t>16 October 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046958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768014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en-GB"/>
            </a:lvl1pPr>
          </a:lstStyle>
          <a:p>
            <a:pPr lvl="0"/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4067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8575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87153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58505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18665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09007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290888" y="386368"/>
            <a:ext cx="5584825" cy="892552"/>
          </a:xfrm>
          <a:noFill/>
        </p:spPr>
        <p:txBody>
          <a:bodyPr wrap="square"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818629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07575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29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/>
              <a:t>16 October 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32278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47597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86488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72274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67539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81851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61024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91816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970848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290888" y="386368"/>
            <a:ext cx="5584825" cy="892552"/>
          </a:xfrm>
          <a:noFill/>
        </p:spPr>
        <p:txBody>
          <a:bodyPr wrap="square"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258756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57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/>
              <a:t>16 October 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7816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95839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20645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95074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4762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71400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95089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04603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72408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86704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ChangeArrowheads="1"/>
          </p:cNvSpPr>
          <p:nvPr/>
        </p:nvSpPr>
        <p:spPr bwMode="auto">
          <a:xfrm>
            <a:off x="3022600" y="0"/>
            <a:ext cx="6121400" cy="166528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0" y="0"/>
            <a:ext cx="3027363" cy="166528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84550" y="395288"/>
            <a:ext cx="5400675" cy="874712"/>
          </a:xfrm>
        </p:spPr>
        <p:txBody>
          <a:bodyPr bIns="0" anchor="ctr" anchorCtr="0">
            <a:spAutoFit/>
          </a:bodyPr>
          <a:lstStyle>
            <a:lvl1pPr>
              <a:lnSpc>
                <a:spcPts val="2200"/>
              </a:lnSpc>
              <a:defRPr sz="18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 smtClean="0"/>
              <a:t>Cultural epidemiology research group</a:t>
            </a:r>
            <a:br>
              <a:rPr lang="en-US" noProof="0" dirty="0" smtClean="0"/>
            </a:br>
            <a:r>
              <a:rPr lang="en-US" noProof="0" dirty="0" smtClean="0"/>
              <a:t>Society, gender and health unit</a:t>
            </a:r>
            <a:br>
              <a:rPr lang="en-US" noProof="0" dirty="0" smtClean="0"/>
            </a:br>
            <a:r>
              <a:rPr lang="en-US" noProof="0" dirty="0" smtClean="0"/>
              <a:t>Department of epidemiology and public health</a:t>
            </a:r>
            <a:endParaRPr lang="de-CH" noProof="0" dirty="0" smtClean="0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19138" y="2338388"/>
            <a:ext cx="8061325" cy="3598862"/>
          </a:xfrm>
        </p:spPr>
        <p:txBody>
          <a:bodyPr/>
          <a:lstStyle>
            <a:lvl1pPr marL="0" indent="0" algn="ctr">
              <a:spcAft>
                <a:spcPct val="56000"/>
              </a:spcAft>
              <a:buNone/>
              <a:defRPr sz="3200"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de-CH" noProof="0" dirty="0" smtClean="0"/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719138" y="6524625"/>
            <a:ext cx="1296987" cy="144463"/>
          </a:xfrm>
        </p:spPr>
        <p:txBody>
          <a:bodyPr/>
          <a:lstStyle>
            <a:lvl1pPr>
              <a:defRPr sz="1200"/>
            </a:lvl1pPr>
          </a:lstStyle>
          <a:p>
            <a:fld id="{1807DD95-C4A8-49DD-AE74-7F4945D51F8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19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2773363" y="6489700"/>
            <a:ext cx="3959225" cy="231775"/>
          </a:xfrm>
        </p:spPr>
        <p:txBody>
          <a:bodyPr/>
          <a:lstStyle>
            <a:lvl1pPr>
              <a:defRPr sz="1200"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19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32700" y="6489700"/>
            <a:ext cx="1152525" cy="231775"/>
          </a:xfrm>
        </p:spPr>
        <p:txBody>
          <a:bodyPr/>
          <a:lstStyle>
            <a:lvl1pPr>
              <a:defRPr sz="1200"/>
            </a:lvl1pPr>
          </a:lstStyle>
          <a:p>
            <a:fld id="{8146F253-32EE-4E77-9F3D-5EECF4C9E16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pic>
        <p:nvPicPr>
          <p:cNvPr id="81930" name="Picture 10" descr="thp_logo_power1a mithindergrund3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8438"/>
            <a:ext cx="2600325" cy="128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25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/>
              <a:t>16 October 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45580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A70169-7818-42FA-B4F1-2A440F87B49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053FD-1991-41F8-AF3E-291A89B9D30C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497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3C8ADA-FED0-4C07-92F9-08FD53B383F5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5A869-5105-4DA1-A592-CA780B4A504F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9592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138" y="1666875"/>
            <a:ext cx="3954462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00" y="1666875"/>
            <a:ext cx="3954463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837642-A9E2-4755-BC64-C9C6DBF53A8B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10482F-695E-400C-9513-BFE1B228CB15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28303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F020BB-E576-4E9B-B839-2FD2D14F1094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DE957-BFDD-4BBF-B67E-396068215BD4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25868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7621A2-2E39-4A0C-B9BA-B29CFD80A82E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7D35FD-036F-4D23-BC50-26147B5CC447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54541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7CE248-537A-4C25-9E10-D09EE61C07EC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0C740-A1B5-45FC-AFDC-5F7B5275649E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26813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797B19-8439-41CB-8D22-E653AE8FCFD2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46BBD-3B05-4243-AC4C-27B919AE6990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99067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9E1E8E-9CF7-4C4D-8B35-6BE2D80DFD91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DF7608-CDD1-4C8E-99D1-D59B86B9B718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6509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D837019-CECF-417F-8D56-E8C7E388D27D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A10E1-5DE7-49B4-993D-B60A45A5E18A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13054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1090613"/>
            <a:ext cx="2016125" cy="5038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9138" y="1090613"/>
            <a:ext cx="5897562" cy="5038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0A0D07-CC32-425C-BB71-BBF7AEE65398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CEC8A-8FFC-4129-801C-75E428322243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084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Relationship Id="rId1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26.xml"/><Relationship Id="rId7" Type="http://schemas.openxmlformats.org/officeDocument/2006/relationships/slideLayout" Target="../slideLayouts/slideLayout130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5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33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37.xml"/><Relationship Id="rId7" Type="http://schemas.openxmlformats.org/officeDocument/2006/relationships/slideLayout" Target="../slideLayouts/slideLayout141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6.xml"/><Relationship Id="rId1" Type="http://schemas.openxmlformats.org/officeDocument/2006/relationships/slideLayout" Target="../slideLayouts/slideLayout135.xml"/><Relationship Id="rId6" Type="http://schemas.openxmlformats.org/officeDocument/2006/relationships/slideLayout" Target="../slideLayouts/slideLayout140.xml"/><Relationship Id="rId11" Type="http://schemas.openxmlformats.org/officeDocument/2006/relationships/slideLayout" Target="../slideLayouts/slideLayout145.xml"/><Relationship Id="rId5" Type="http://schemas.openxmlformats.org/officeDocument/2006/relationships/slideLayout" Target="../slideLayouts/slideLayout139.xml"/><Relationship Id="rId10" Type="http://schemas.openxmlformats.org/officeDocument/2006/relationships/slideLayout" Target="../slideLayouts/slideLayout144.xml"/><Relationship Id="rId4" Type="http://schemas.openxmlformats.org/officeDocument/2006/relationships/slideLayout" Target="../slideLayouts/slideLayout138.xml"/><Relationship Id="rId9" Type="http://schemas.openxmlformats.org/officeDocument/2006/relationships/slideLayout" Target="../slideLayouts/slideLayout14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090613"/>
            <a:ext cx="8066087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/>
              <a:t>16 October 2014</a:t>
            </a:fld>
            <a:endParaRPr lang="en-GB" dirty="0"/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+mn-lt"/>
          <a:cs typeface="+mn-cs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+mn-lt"/>
          <a:cs typeface="+mn-cs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+mn-lt"/>
          <a:cs typeface="+mn-cs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090613"/>
            <a:ext cx="8066087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643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+mn-lt"/>
          <a:cs typeface="+mn-cs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+mn-lt"/>
          <a:cs typeface="+mn-cs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+mn-lt"/>
          <a:cs typeface="+mn-cs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090613"/>
            <a:ext cx="8066087" cy="503237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/>
        </p:spPr>
        <p:txBody>
          <a:bodyPr vert="horz" wrap="square" lIns="91440" tIns="91440" rIns="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9961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n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090613"/>
            <a:ext cx="8066087" cy="503237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/>
        </p:spPr>
        <p:txBody>
          <a:bodyPr vert="horz" wrap="square" lIns="91440" tIns="91440" rIns="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6561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n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090613"/>
            <a:ext cx="8066087" cy="503237"/>
          </a:xfrm>
          <a:prstGeom prst="rect">
            <a:avLst/>
          </a:prstGeom>
          <a:solidFill>
            <a:srgbClr val="FFFF99"/>
          </a:solidFill>
          <a:ln>
            <a:noFill/>
          </a:ln>
          <a:effectLst/>
          <a:extLst/>
        </p:spPr>
        <p:txBody>
          <a:bodyPr vert="horz" wrap="square" lIns="91440" tIns="91440" rIns="0" bIns="914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5722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n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066800"/>
            <a:ext cx="822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52232" name="Picture 8" descr="thp_logo_power2ohne"/>
          <p:cNvPicPr preferRelativeResize="0"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0013"/>
            <a:ext cx="1673225" cy="484187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0" y="6426200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0" y="6426200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90600"/>
            <a:ext cx="822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51613"/>
            <a:ext cx="21336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A2E8567-D295-4CEF-B181-A0C47E5DB3F9}" type="datetime3">
              <a:rPr lang="en-US" smtClean="0"/>
              <a:t>16 October 2014</a:t>
            </a:fld>
            <a:endParaRPr lang="en-GB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57963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07C13A2E-1397-41B7-9B96-4329FE75E68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34828" name="Picture 12" descr="thp_logo_power2ohne"/>
          <p:cNvPicPr preferRelativeResize="0"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0013"/>
            <a:ext cx="1673225" cy="484187"/>
          </a:xfrm>
          <a:prstGeom prst="rect">
            <a:avLst/>
          </a:pr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6553200" y="6557963"/>
            <a:ext cx="2133600" cy="16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/>
            <a:fld id="{016213ED-F52B-4594-8A9C-3ABE2C93E98D}" type="slidenum">
              <a:rPr lang="en-GB" sz="1400">
                <a:solidFill>
                  <a:schemeClr val="tx1"/>
                </a:solidFill>
              </a:rPr>
              <a:pPr algn="r"/>
              <a:t>‹#›</a:t>
            </a:fld>
            <a:endParaRPr lang="en-GB" sz="14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090613"/>
            <a:ext cx="8066087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351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+mn-lt"/>
          <a:cs typeface="+mn-cs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+mn-lt"/>
          <a:cs typeface="+mn-cs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+mn-lt"/>
          <a:cs typeface="+mn-cs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090613"/>
            <a:ext cx="8066087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3903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+mn-lt"/>
          <a:cs typeface="+mn-cs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+mn-lt"/>
          <a:cs typeface="+mn-cs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+mn-lt"/>
          <a:cs typeface="+mn-cs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090613"/>
            <a:ext cx="8066087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631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+mn-lt"/>
          <a:cs typeface="+mn-cs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+mn-lt"/>
          <a:cs typeface="+mn-cs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+mn-lt"/>
          <a:cs typeface="+mn-cs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914400"/>
            <a:ext cx="8066087" cy="5847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8322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+mn-lt"/>
          <a:cs typeface="+mn-cs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+mn-lt"/>
          <a:cs typeface="+mn-cs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+mn-lt"/>
          <a:cs typeface="+mn-cs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914400"/>
            <a:ext cx="8066087" cy="584775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722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+mn-lt"/>
          <a:cs typeface="+mn-cs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+mn-lt"/>
          <a:cs typeface="+mn-cs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+mn-lt"/>
          <a:cs typeface="+mn-cs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ChangeArrowheads="1"/>
          </p:cNvSpPr>
          <p:nvPr/>
        </p:nvSpPr>
        <p:spPr bwMode="auto">
          <a:xfrm>
            <a:off x="0" y="6421438"/>
            <a:ext cx="9140825" cy="431800"/>
          </a:xfrm>
          <a:prstGeom prst="rect">
            <a:avLst/>
          </a:prstGeom>
          <a:solidFill>
            <a:srgbClr val="E5E5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9138" y="1666875"/>
            <a:ext cx="8061325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CH" dirty="0" smtClean="0"/>
          </a:p>
        </p:txBody>
      </p:sp>
      <p:sp>
        <p:nvSpPr>
          <p:cNvPr id="809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719138" y="1090613"/>
            <a:ext cx="8066087" cy="503237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title style</a:t>
            </a:r>
            <a:endParaRPr lang="de-CH" dirty="0" smtClean="0"/>
          </a:p>
        </p:txBody>
      </p:sp>
      <p:sp>
        <p:nvSpPr>
          <p:cNvPr id="809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9138" y="6546850"/>
            <a:ext cx="1512887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7346C8E7-DD31-4ABA-B2FC-0D88FC4556AF}" type="datetime3">
              <a:rPr lang="en-US" smtClean="0">
                <a:solidFill>
                  <a:srgbClr val="000000"/>
                </a:solidFill>
              </a:rPr>
              <a:pPr/>
              <a:t>16 October 2014</a:t>
            </a:fld>
            <a:endParaRPr lang="en-GB" dirty="0">
              <a:solidFill>
                <a:srgbClr val="000000"/>
              </a:solidFill>
            </a:endParaRP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76488" y="6545263"/>
            <a:ext cx="4752975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73925" y="6545263"/>
            <a:ext cx="15113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56C80A7-266B-48A4-AABC-2F6EC1FC48B2}" type="slidenum">
              <a:rPr lang="en-GB">
                <a:solidFill>
                  <a:srgbClr val="000000"/>
                </a:solidFill>
              </a:rPr>
              <a:pPr/>
              <a:t>‹#›</a:t>
            </a:fld>
            <a:endParaRPr lang="en-GB">
              <a:solidFill>
                <a:srgbClr val="000000"/>
              </a:solidFill>
            </a:endParaRPr>
          </a:p>
        </p:txBody>
      </p:sp>
      <p:sp>
        <p:nvSpPr>
          <p:cNvPr id="80904" name="Rectangle 8"/>
          <p:cNvSpPr>
            <a:spLocks noChangeArrowheads="1"/>
          </p:cNvSpPr>
          <p:nvPr/>
        </p:nvSpPr>
        <p:spPr bwMode="auto">
          <a:xfrm>
            <a:off x="0" y="0"/>
            <a:ext cx="9144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>
              <a:solidFill>
                <a:srgbClr val="BF3227"/>
              </a:solidFill>
            </a:endParaRPr>
          </a:p>
        </p:txBody>
      </p:sp>
      <p:pic>
        <p:nvPicPr>
          <p:cNvPr id="80905" name="Picture 9" descr="thp_logo_power2ohn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000" y="107950"/>
            <a:ext cx="1673225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199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457200" indent="-45720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22263" algn="l" defTabSz="381000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―"/>
        <a:defRPr sz="2800">
          <a:solidFill>
            <a:schemeClr val="tx1"/>
          </a:solidFill>
          <a:latin typeface="+mn-lt"/>
          <a:cs typeface="+mn-cs"/>
        </a:defRPr>
      </a:lvl2pPr>
      <a:lvl3pPr marL="1257300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•"/>
        <a:tabLst>
          <a:tab pos="1198563" algn="l"/>
        </a:tabLst>
        <a:defRPr sz="2400">
          <a:solidFill>
            <a:schemeClr val="tx1"/>
          </a:solidFill>
          <a:latin typeface="+mn-lt"/>
          <a:cs typeface="+mn-cs"/>
        </a:defRPr>
      </a:lvl3pPr>
      <a:lvl4pPr marL="1652588" indent="-381000" algn="l" defTabSz="436563" rtl="0" eaLnBrk="1" fontAlgn="base" hangingPunct="1">
        <a:spcBef>
          <a:spcPts val="600"/>
        </a:spcBef>
        <a:spcAft>
          <a:spcPts val="600"/>
        </a:spcAft>
        <a:buSzPct val="90000"/>
        <a:buFont typeface="Verdana" pitchFamily="34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1946275" indent="-285750" algn="l" defTabSz="381000" rtl="0" eaLnBrk="1" fontAlgn="base" hangingPunct="1">
        <a:spcBef>
          <a:spcPts val="600"/>
        </a:spcBef>
        <a:spcAft>
          <a:spcPts val="600"/>
        </a:spcAft>
        <a:buFont typeface="Verdana" pitchFamily="34" charset="0"/>
        <a:buChar char="›"/>
        <a:defRPr sz="1600" baseline="0">
          <a:solidFill>
            <a:schemeClr val="tx1"/>
          </a:solidFill>
          <a:latin typeface="+mn-lt"/>
          <a:cs typeface="+mn-cs"/>
        </a:defRPr>
      </a:lvl5pPr>
      <a:lvl6pPr marL="12192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6pPr>
      <a:lvl7pPr marL="16764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7pPr>
      <a:lvl8pPr marL="21336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8pPr>
      <a:lvl9pPr marL="2590800" algn="l" defTabSz="381000" rtl="0" eaLnBrk="1" fontAlgn="base" hangingPunct="1">
        <a:spcBef>
          <a:spcPct val="0"/>
        </a:spcBef>
        <a:spcAft>
          <a:spcPct val="40000"/>
        </a:spcAft>
        <a:defRPr sz="12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52800" y="98872"/>
            <a:ext cx="5530850" cy="1410643"/>
          </a:xfrm>
        </p:spPr>
        <p:txBody>
          <a:bodyPr>
            <a:spAutoFit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Department </a:t>
            </a:r>
            <a:r>
              <a:rPr lang="en-GB" dirty="0" smtClean="0"/>
              <a:t>of Epidemiology and Public Health</a:t>
            </a:r>
            <a:endParaRPr lang="en-GB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9138" y="1981200"/>
            <a:ext cx="8061325" cy="4343400"/>
          </a:xfrm>
        </p:spPr>
        <p:txBody>
          <a:bodyPr>
            <a:normAutofit lnSpcReduction="10000"/>
          </a:bodyPr>
          <a:lstStyle/>
          <a:p>
            <a:pPr marL="3175" indent="-3175"/>
            <a:r>
              <a:rPr lang="en-US" b="1" dirty="0" smtClean="0">
                <a:latin typeface="Calibri" panose="020F0502020204030204" pitchFamily="34" charset="0"/>
              </a:rPr>
              <a:t>Women, WASH and Health in Rural Pune</a:t>
            </a:r>
          </a:p>
          <a:p>
            <a:pPr marL="3175" indent="-3175"/>
            <a:r>
              <a:rPr lang="en-US" sz="2400" b="1" i="1" dirty="0" smtClean="0">
                <a:latin typeface="Calibri" panose="020F0502020204030204" pitchFamily="34" charset="0"/>
              </a:rPr>
              <a:t>Identifying Stress and Unmet Needs</a:t>
            </a:r>
          </a:p>
          <a:p>
            <a:pPr marL="3175" indent="-3175"/>
            <a:endParaRPr lang="en-US" sz="1800" b="1" dirty="0">
              <a:latin typeface="Calibri" panose="020F0502020204030204" pitchFamily="34" charset="0"/>
            </a:endParaRPr>
          </a:p>
          <a:p>
            <a:pPr marL="3175" indent="-3175"/>
            <a:r>
              <a:rPr lang="en-US" sz="1800" b="1" dirty="0">
                <a:latin typeface="Calibri" panose="020F0502020204030204" pitchFamily="34" charset="0"/>
              </a:rPr>
              <a:t>Research </a:t>
            </a:r>
            <a:r>
              <a:rPr lang="en-US" sz="1800" b="1" dirty="0" smtClean="0">
                <a:latin typeface="Calibri" panose="020F0502020204030204" pitchFamily="34" charset="0"/>
              </a:rPr>
              <a:t>Partner: </a:t>
            </a:r>
            <a:r>
              <a:rPr lang="en-US" sz="1800" b="1" dirty="0" err="1" smtClean="0">
                <a:latin typeface="Calibri" panose="020F0502020204030204" pitchFamily="34" charset="0"/>
              </a:rPr>
              <a:t>Vadu</a:t>
            </a:r>
            <a:r>
              <a:rPr lang="en-US" sz="1800" b="1" dirty="0" smtClean="0">
                <a:latin typeface="Calibri" panose="020F0502020204030204" pitchFamily="34" charset="0"/>
              </a:rPr>
              <a:t> </a:t>
            </a:r>
            <a:r>
              <a:rPr lang="en-US" sz="1800" b="1" dirty="0">
                <a:latin typeface="Calibri" panose="020F0502020204030204" pitchFamily="34" charset="0"/>
              </a:rPr>
              <a:t>Rural Health </a:t>
            </a:r>
            <a:r>
              <a:rPr lang="en-US" sz="1800" b="1" dirty="0" smtClean="0">
                <a:latin typeface="Calibri" panose="020F0502020204030204" pitchFamily="34" charset="0"/>
              </a:rPr>
              <a:t>Program, KEM </a:t>
            </a:r>
            <a:r>
              <a:rPr lang="en-US" sz="1800" b="1" dirty="0">
                <a:latin typeface="Calibri" panose="020F0502020204030204" pitchFamily="34" charset="0"/>
              </a:rPr>
              <a:t>Hospital Research </a:t>
            </a:r>
            <a:r>
              <a:rPr lang="en-US" sz="1800" b="1" dirty="0" smtClean="0">
                <a:latin typeface="Calibri" panose="020F0502020204030204" pitchFamily="34" charset="0"/>
              </a:rPr>
              <a:t>Center</a:t>
            </a:r>
          </a:p>
          <a:p>
            <a:pPr marL="3175" indent="-3175"/>
            <a:endParaRPr lang="en-US" sz="1800" b="1" dirty="0" smtClean="0">
              <a:latin typeface="Calibri" panose="020F0502020204030204" pitchFamily="34" charset="0"/>
            </a:endParaRPr>
          </a:p>
          <a:p>
            <a:pPr marL="3175" indent="-3175"/>
            <a:r>
              <a:rPr lang="en-US" sz="2600" b="1" dirty="0" smtClean="0">
                <a:latin typeface="Calibri" panose="020F0502020204030204" pitchFamily="34" charset="0"/>
              </a:rPr>
              <a:t>Dr. Peter </a:t>
            </a:r>
            <a:r>
              <a:rPr lang="en-US" sz="2600" b="1" dirty="0" smtClean="0">
                <a:latin typeface="Calibri" panose="020F0502020204030204" pitchFamily="34" charset="0"/>
              </a:rPr>
              <a:t>Steinmann</a:t>
            </a:r>
          </a:p>
          <a:p>
            <a:pPr marL="3175" indent="-3175"/>
            <a:r>
              <a:rPr lang="en-US" sz="2600" dirty="0" smtClean="0">
                <a:latin typeface="Calibri" panose="020F0502020204030204" pitchFamily="34" charset="0"/>
              </a:rPr>
              <a:t>Water and Health Conference</a:t>
            </a:r>
            <a:br>
              <a:rPr lang="en-US" sz="2600" dirty="0" smtClean="0">
                <a:latin typeface="Calibri" panose="020F0502020204030204" pitchFamily="34" charset="0"/>
              </a:rPr>
            </a:br>
            <a:r>
              <a:rPr lang="en-US" sz="2600" dirty="0" smtClean="0">
                <a:latin typeface="Calibri" panose="020F0502020204030204" pitchFamily="34" charset="0"/>
              </a:rPr>
              <a:t>16 October 2014 - Chapel Hill, NC, USA</a:t>
            </a:r>
            <a:endParaRPr lang="en-US" sz="26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>
                <a:solidFill>
                  <a:srgbClr val="000000"/>
                </a:solidFill>
              </a:rPr>
              <a:t>Findings</a:t>
            </a:r>
            <a:r>
              <a:rPr lang="de-CH" sz="1800" dirty="0">
                <a:solidFill>
                  <a:srgbClr val="000000"/>
                </a:solidFill>
              </a:rPr>
              <a:t> 1: </a:t>
            </a:r>
            <a:r>
              <a:rPr lang="de-CH" sz="1800" dirty="0" err="1">
                <a:solidFill>
                  <a:srgbClr val="000000"/>
                </a:solidFill>
              </a:rPr>
              <a:t>Psychosocial</a:t>
            </a:r>
            <a:r>
              <a:rPr lang="de-CH" sz="1800" dirty="0">
                <a:solidFill>
                  <a:srgbClr val="000000"/>
                </a:solidFill>
              </a:rPr>
              <a:t> stress </a:t>
            </a:r>
            <a:r>
              <a:rPr lang="de-CH" sz="1800" dirty="0" err="1">
                <a:solidFill>
                  <a:srgbClr val="000000"/>
                </a:solidFill>
              </a:rPr>
              <a:t>associated</a:t>
            </a:r>
            <a:r>
              <a:rPr lang="de-CH" sz="1800" dirty="0">
                <a:solidFill>
                  <a:srgbClr val="000000"/>
                </a:solidFill>
              </a:rPr>
              <a:t> </a:t>
            </a:r>
            <a:r>
              <a:rPr lang="de-CH" sz="1800" dirty="0" err="1">
                <a:solidFill>
                  <a:srgbClr val="000000"/>
                </a:solidFill>
              </a:rPr>
              <a:t>with</a:t>
            </a:r>
            <a:r>
              <a:rPr lang="de-CH" sz="1800" dirty="0">
                <a:solidFill>
                  <a:srgbClr val="000000"/>
                </a:solidFill>
              </a:rPr>
              <a:t> </a:t>
            </a:r>
            <a:r>
              <a:rPr lang="de-CH" sz="1800" dirty="0" err="1">
                <a:solidFill>
                  <a:srgbClr val="000000"/>
                </a:solidFill>
              </a:rPr>
              <a:t>toilet</a:t>
            </a:r>
            <a:r>
              <a:rPr lang="de-CH" sz="1800" dirty="0">
                <a:solidFill>
                  <a:srgbClr val="000000"/>
                </a:solidFill>
              </a:rPr>
              <a:t> </a:t>
            </a:r>
            <a:r>
              <a:rPr lang="de-CH" sz="1800" dirty="0" err="1">
                <a:solidFill>
                  <a:srgbClr val="000000"/>
                </a:solidFill>
              </a:rPr>
              <a:t>use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i="1" dirty="0">
                <a:latin typeface="Calibri" panose="020F0502020204030204" pitchFamily="34" charset="0"/>
              </a:rPr>
              <a:t>“Yes, it is a tension (worry). If you sit in the closed </a:t>
            </a:r>
            <a:r>
              <a:rPr lang="en-US" sz="2000" i="1" dirty="0" smtClean="0">
                <a:latin typeface="Calibri" panose="020F0502020204030204" pitchFamily="34" charset="0"/>
              </a:rPr>
              <a:t>toilet </a:t>
            </a:r>
            <a:r>
              <a:rPr lang="en-US" sz="2000" i="1" dirty="0">
                <a:latin typeface="Calibri" panose="020F0502020204030204" pitchFamily="34" charset="0"/>
              </a:rPr>
              <a:t>then there is no fear but if you sit in an open place then there always remain tension </a:t>
            </a:r>
            <a:r>
              <a:rPr lang="en-US" sz="2000" i="1" dirty="0" smtClean="0">
                <a:latin typeface="Calibri" panose="020F0502020204030204" pitchFamily="34" charset="0"/>
              </a:rPr>
              <a:t>that somebody </a:t>
            </a:r>
            <a:r>
              <a:rPr lang="en-US" sz="2000" i="1" dirty="0">
                <a:latin typeface="Calibri" panose="020F0502020204030204" pitchFamily="34" charset="0"/>
              </a:rPr>
              <a:t>may watch us</a:t>
            </a:r>
            <a:r>
              <a:rPr lang="en-US" sz="2000" i="1" dirty="0" smtClean="0">
                <a:latin typeface="Calibri" panose="020F0502020204030204" pitchFamily="34" charset="0"/>
              </a:rPr>
              <a:t>”. </a:t>
            </a:r>
            <a:r>
              <a:rPr lang="en-US" sz="2000" dirty="0" smtClean="0">
                <a:latin typeface="Calibri" panose="020F0502020204030204" pitchFamily="34" charset="0"/>
              </a:rPr>
              <a:t>KII with village chief, male</a:t>
            </a:r>
            <a:endParaRPr lang="en-US" sz="2000" dirty="0">
              <a:latin typeface="Calibri" panose="020F0502020204030204" pitchFamily="34" charset="0"/>
            </a:endParaRPr>
          </a:p>
          <a:p>
            <a:r>
              <a:rPr lang="en-US" sz="2000" i="1" dirty="0" smtClean="0">
                <a:latin typeface="Calibri" panose="020F0502020204030204" pitchFamily="34" charset="0"/>
              </a:rPr>
              <a:t>“</a:t>
            </a:r>
            <a:r>
              <a:rPr lang="en-US" sz="2000" i="1" dirty="0">
                <a:latin typeface="Calibri" panose="020F0502020204030204" pitchFamily="34" charset="0"/>
              </a:rPr>
              <a:t>In the summer season there are </a:t>
            </a:r>
            <a:r>
              <a:rPr lang="en-US" sz="2000" i="1" dirty="0" smtClean="0">
                <a:latin typeface="Calibri" panose="020F0502020204030204" pitchFamily="34" charset="0"/>
              </a:rPr>
              <a:t>less </a:t>
            </a:r>
            <a:r>
              <a:rPr lang="en-US" sz="2000" i="1" dirty="0">
                <a:latin typeface="Calibri" panose="020F0502020204030204" pitchFamily="34" charset="0"/>
              </a:rPr>
              <a:t>problems than </a:t>
            </a:r>
            <a:r>
              <a:rPr lang="en-US" sz="2000" i="1" dirty="0" smtClean="0">
                <a:latin typeface="Calibri" panose="020F0502020204030204" pitchFamily="34" charset="0"/>
              </a:rPr>
              <a:t>in </a:t>
            </a:r>
            <a:r>
              <a:rPr lang="en-US" sz="2000" i="1" dirty="0">
                <a:latin typeface="Calibri" panose="020F0502020204030204" pitchFamily="34" charset="0"/>
              </a:rPr>
              <a:t>the rainy season when going out in the open becomes difficult for women. We don’t feel like going </a:t>
            </a:r>
            <a:r>
              <a:rPr lang="en-US" sz="2000" i="1" dirty="0" smtClean="0">
                <a:latin typeface="Calibri" panose="020F0502020204030204" pitchFamily="34" charset="0"/>
              </a:rPr>
              <a:t>there</a:t>
            </a:r>
            <a:r>
              <a:rPr lang="en-US" sz="2000" i="1" dirty="0">
                <a:latin typeface="Calibri" panose="020F0502020204030204" pitchFamily="34" charset="0"/>
              </a:rPr>
              <a:t>, it becomes very </a:t>
            </a:r>
            <a:r>
              <a:rPr lang="en-US" sz="2000" i="1" dirty="0" smtClean="0">
                <a:latin typeface="Calibri" panose="020F0502020204030204" pitchFamily="34" charset="0"/>
              </a:rPr>
              <a:t/>
            </a:r>
            <a:br>
              <a:rPr lang="en-US" sz="2000" i="1" dirty="0" smtClean="0">
                <a:latin typeface="Calibri" panose="020F0502020204030204" pitchFamily="34" charset="0"/>
              </a:rPr>
            </a:br>
            <a:r>
              <a:rPr lang="en-US" sz="2000" i="1" dirty="0" smtClean="0">
                <a:latin typeface="Calibri" panose="020F0502020204030204" pitchFamily="34" charset="0"/>
              </a:rPr>
              <a:t>filthy”. </a:t>
            </a:r>
            <a:r>
              <a:rPr lang="en-US" sz="2000" dirty="0">
                <a:latin typeface="Calibri" panose="020F0502020204030204" pitchFamily="34" charset="0"/>
              </a:rPr>
              <a:t>A woman in a </a:t>
            </a:r>
            <a:r>
              <a:rPr lang="en-US" sz="2000" dirty="0" smtClean="0">
                <a:latin typeface="Calibri" panose="020F0502020204030204" pitchFamily="34" charset="0"/>
              </a:rPr>
              <a:t>FGD</a:t>
            </a:r>
          </a:p>
          <a:p>
            <a:r>
              <a:rPr lang="en-US" sz="2000" i="1" dirty="0">
                <a:latin typeface="Calibri" panose="020F0502020204030204" pitchFamily="34" charset="0"/>
              </a:rPr>
              <a:t>“They have the problem of finding </a:t>
            </a:r>
            <a:r>
              <a:rPr lang="en-US" sz="2000" i="1" dirty="0" smtClean="0">
                <a:latin typeface="Calibri" panose="020F0502020204030204" pitchFamily="34" charset="0"/>
              </a:rPr>
              <a:t/>
            </a:r>
            <a:br>
              <a:rPr lang="en-US" sz="2000" i="1" dirty="0" smtClean="0">
                <a:latin typeface="Calibri" panose="020F0502020204030204" pitchFamily="34" charset="0"/>
              </a:rPr>
            </a:br>
            <a:r>
              <a:rPr lang="en-US" sz="2000" i="1" dirty="0" smtClean="0">
                <a:latin typeface="Calibri" panose="020F0502020204030204" pitchFamily="34" charset="0"/>
              </a:rPr>
              <a:t>an </a:t>
            </a:r>
            <a:r>
              <a:rPr lang="en-US" sz="2000" i="1" dirty="0">
                <a:latin typeface="Calibri" panose="020F0502020204030204" pitchFamily="34" charset="0"/>
              </a:rPr>
              <a:t>unfrequented </a:t>
            </a:r>
            <a:r>
              <a:rPr lang="en-US" sz="2000" i="1" dirty="0" smtClean="0">
                <a:latin typeface="Calibri" panose="020F0502020204030204" pitchFamily="34" charset="0"/>
              </a:rPr>
              <a:t>place</a:t>
            </a:r>
            <a:r>
              <a:rPr lang="en-US" sz="2000" i="1" dirty="0">
                <a:latin typeface="Calibri" panose="020F0502020204030204" pitchFamily="34" charset="0"/>
              </a:rPr>
              <a:t>. Now there </a:t>
            </a:r>
            <a:r>
              <a:rPr lang="en-US" sz="2000" i="1" dirty="0" smtClean="0">
                <a:latin typeface="Calibri" panose="020F0502020204030204" pitchFamily="34" charset="0"/>
              </a:rPr>
              <a:t/>
            </a:r>
            <a:br>
              <a:rPr lang="en-US" sz="2000" i="1" dirty="0" smtClean="0">
                <a:latin typeface="Calibri" panose="020F0502020204030204" pitchFamily="34" charset="0"/>
              </a:rPr>
            </a:br>
            <a:r>
              <a:rPr lang="en-US" sz="2000" i="1" dirty="0" smtClean="0">
                <a:latin typeface="Calibri" panose="020F0502020204030204" pitchFamily="34" charset="0"/>
              </a:rPr>
              <a:t>are </a:t>
            </a:r>
            <a:r>
              <a:rPr lang="en-US" sz="2000" i="1" dirty="0">
                <a:latin typeface="Calibri" panose="020F0502020204030204" pitchFamily="34" charset="0"/>
              </a:rPr>
              <a:t>no open spaces </a:t>
            </a:r>
            <a:r>
              <a:rPr lang="en-US" sz="2000" i="1" dirty="0" smtClean="0">
                <a:latin typeface="Calibri" panose="020F0502020204030204" pitchFamily="34" charset="0"/>
              </a:rPr>
              <a:t>remaining </a:t>
            </a:r>
            <a:r>
              <a:rPr lang="en-US" sz="2000" i="1" dirty="0">
                <a:latin typeface="Calibri" panose="020F0502020204030204" pitchFamily="34" charset="0"/>
              </a:rPr>
              <a:t>as </a:t>
            </a:r>
            <a:r>
              <a:rPr lang="en-US" sz="2000" i="1" dirty="0" smtClean="0">
                <a:latin typeface="Calibri" panose="020F0502020204030204" pitchFamily="34" charset="0"/>
              </a:rPr>
              <a:t/>
            </a:r>
            <a:br>
              <a:rPr lang="en-US" sz="2000" i="1" dirty="0" smtClean="0">
                <a:latin typeface="Calibri" panose="020F0502020204030204" pitchFamily="34" charset="0"/>
              </a:rPr>
            </a:br>
            <a:r>
              <a:rPr lang="en-US" sz="2000" i="1" dirty="0" smtClean="0">
                <a:latin typeface="Calibri" panose="020F0502020204030204" pitchFamily="34" charset="0"/>
              </a:rPr>
              <a:t>there </a:t>
            </a:r>
            <a:r>
              <a:rPr lang="en-US" sz="2000" i="1" dirty="0">
                <a:latin typeface="Calibri" panose="020F0502020204030204" pitchFamily="34" charset="0"/>
              </a:rPr>
              <a:t>were in the past which is a </a:t>
            </a:r>
            <a:r>
              <a:rPr lang="en-US" sz="2000" i="1" dirty="0" smtClean="0">
                <a:latin typeface="Calibri" panose="020F0502020204030204" pitchFamily="34" charset="0"/>
              </a:rPr>
              <a:t/>
            </a:r>
            <a:br>
              <a:rPr lang="en-US" sz="2000" i="1" dirty="0" smtClean="0">
                <a:latin typeface="Calibri" panose="020F0502020204030204" pitchFamily="34" charset="0"/>
              </a:rPr>
            </a:br>
            <a:r>
              <a:rPr lang="en-US" sz="2000" i="1" dirty="0" smtClean="0">
                <a:latin typeface="Calibri" panose="020F0502020204030204" pitchFamily="34" charset="0"/>
              </a:rPr>
              <a:t>kind </a:t>
            </a:r>
            <a:r>
              <a:rPr lang="en-US" sz="2000" i="1" dirty="0">
                <a:latin typeface="Calibri" panose="020F0502020204030204" pitchFamily="34" charset="0"/>
              </a:rPr>
              <a:t>of </a:t>
            </a:r>
            <a:r>
              <a:rPr lang="en-US" sz="2000" i="1" dirty="0" smtClean="0">
                <a:latin typeface="Calibri" panose="020F0502020204030204" pitchFamily="34" charset="0"/>
              </a:rPr>
              <a:t>hassle.” </a:t>
            </a:r>
            <a:br>
              <a:rPr lang="en-US" sz="2000" i="1" dirty="0" smtClean="0">
                <a:latin typeface="Calibri" panose="020F0502020204030204" pitchFamily="34" charset="0"/>
              </a:rPr>
            </a:br>
            <a:r>
              <a:rPr lang="en-US" sz="2000" dirty="0" smtClean="0">
                <a:latin typeface="Calibri" panose="020F0502020204030204" pitchFamily="34" charset="0"/>
              </a:rPr>
              <a:t>KII with health worker  </a:t>
            </a:r>
          </a:p>
          <a:p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7170" name="Picture 2" descr="C:\Users\steinmap\Documents\1. EPH projects\1. Women, WASH and Health in rural Pune district\7. Reports and manuscripts\3. Website\Pictures\wash_fgd_adults_2014020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467100"/>
            <a:ext cx="388620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88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/>
          <a:lstStyle/>
          <a:p>
            <a:r>
              <a:rPr lang="de-CH" sz="1800" dirty="0" err="1">
                <a:solidFill>
                  <a:srgbClr val="000000"/>
                </a:solidFill>
              </a:rPr>
              <a:t>Findings</a:t>
            </a:r>
            <a:r>
              <a:rPr lang="de-CH" sz="1800" dirty="0">
                <a:solidFill>
                  <a:srgbClr val="000000"/>
                </a:solidFill>
              </a:rPr>
              <a:t> 1: </a:t>
            </a:r>
            <a:r>
              <a:rPr lang="de-CH" sz="1800" dirty="0" err="1">
                <a:solidFill>
                  <a:srgbClr val="000000"/>
                </a:solidFill>
              </a:rPr>
              <a:t>Psychosocial</a:t>
            </a:r>
            <a:r>
              <a:rPr lang="de-CH" sz="1800" dirty="0">
                <a:solidFill>
                  <a:srgbClr val="000000"/>
                </a:solidFill>
              </a:rPr>
              <a:t> stress </a:t>
            </a:r>
            <a:r>
              <a:rPr lang="de-CH" sz="1800" dirty="0" err="1">
                <a:solidFill>
                  <a:srgbClr val="000000"/>
                </a:solidFill>
              </a:rPr>
              <a:t>associated</a:t>
            </a:r>
            <a:r>
              <a:rPr lang="de-CH" sz="1800" dirty="0">
                <a:solidFill>
                  <a:srgbClr val="000000"/>
                </a:solidFill>
              </a:rPr>
              <a:t> </a:t>
            </a:r>
            <a:r>
              <a:rPr lang="de-CH" sz="1800" dirty="0" err="1">
                <a:solidFill>
                  <a:srgbClr val="000000"/>
                </a:solidFill>
              </a:rPr>
              <a:t>with</a:t>
            </a:r>
            <a:r>
              <a:rPr lang="de-CH" sz="1800" dirty="0">
                <a:solidFill>
                  <a:srgbClr val="000000"/>
                </a:solidFill>
              </a:rPr>
              <a:t> </a:t>
            </a:r>
            <a:r>
              <a:rPr lang="de-CH" sz="1800" dirty="0" err="1">
                <a:solidFill>
                  <a:srgbClr val="000000"/>
                </a:solidFill>
              </a:rPr>
              <a:t>toilet</a:t>
            </a:r>
            <a:r>
              <a:rPr lang="de-CH" sz="1800" dirty="0">
                <a:solidFill>
                  <a:srgbClr val="000000"/>
                </a:solidFill>
              </a:rPr>
              <a:t> </a:t>
            </a:r>
            <a:r>
              <a:rPr lang="de-CH" sz="1800" dirty="0" err="1">
                <a:solidFill>
                  <a:srgbClr val="000000"/>
                </a:solidFill>
              </a:rPr>
              <a:t>use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8" y="1666875"/>
            <a:ext cx="3624262" cy="4733925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Good Morning Committee: fear of punitive action, reported deaths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Lack of privacy is stressing in more situations than during act of defecation (e.g. carrying water, accessing latrines)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Seasonal </a:t>
            </a:r>
            <a:r>
              <a:rPr lang="en-US" sz="2000" dirty="0">
                <a:latin typeface="Calibri" panose="020F0502020204030204" pitchFamily="34" charset="0"/>
              </a:rPr>
              <a:t>migrant women </a:t>
            </a:r>
            <a:r>
              <a:rPr lang="en-US" sz="2000" dirty="0" smtClean="0">
                <a:latin typeface="Calibri" panose="020F0502020204030204" pitchFamily="34" charset="0"/>
              </a:rPr>
              <a:t>report stress from </a:t>
            </a:r>
            <a:r>
              <a:rPr lang="en-US" sz="2000" dirty="0">
                <a:latin typeface="Calibri" panose="020F0502020204030204" pitchFamily="34" charset="0"/>
              </a:rPr>
              <a:t>lack of privacy </a:t>
            </a:r>
            <a:r>
              <a:rPr lang="en-US" sz="2000" dirty="0" smtClean="0">
                <a:latin typeface="Calibri" panose="020F0502020204030204" pitchFamily="34" charset="0"/>
              </a:rPr>
              <a:t>but </a:t>
            </a:r>
            <a:r>
              <a:rPr lang="en-US" sz="2000" dirty="0">
                <a:latin typeface="Calibri" panose="020F0502020204030204" pitchFamily="34" charset="0"/>
              </a:rPr>
              <a:t>not fear for personal safety or </a:t>
            </a:r>
            <a:r>
              <a:rPr lang="en-US" sz="2000" dirty="0" smtClean="0">
                <a:latin typeface="Calibri" panose="020F0502020204030204" pitchFamily="34" charset="0"/>
              </a:rPr>
              <a:t>injury</a:t>
            </a:r>
          </a:p>
          <a:p>
            <a:r>
              <a:rPr lang="de-CH" sz="2000" dirty="0" err="1" smtClean="0">
                <a:latin typeface="Calibri" panose="020F0502020204030204" pitchFamily="34" charset="0"/>
              </a:rPr>
              <a:t>Often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insufficient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latrines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market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places</a:t>
            </a:r>
            <a:r>
              <a:rPr lang="de-CH" sz="2000" dirty="0" smtClean="0">
                <a:latin typeface="Calibri" panose="020F0502020204030204" pitchFamily="34" charset="0"/>
              </a:rPr>
              <a:t>, at </a:t>
            </a:r>
            <a:r>
              <a:rPr lang="de-CH" sz="2000" dirty="0" err="1" smtClean="0">
                <a:latin typeface="Calibri" panose="020F0502020204030204" pitchFamily="34" charset="0"/>
              </a:rPr>
              <a:t>bus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stands</a:t>
            </a:r>
            <a:r>
              <a:rPr lang="de-CH" sz="2000" dirty="0" smtClean="0">
                <a:latin typeface="Calibri" panose="020F0502020204030204" pitchFamily="34" charset="0"/>
              </a:rPr>
              <a:t> etc. This </a:t>
            </a:r>
            <a:r>
              <a:rPr lang="de-CH" sz="2000" dirty="0" err="1" smtClean="0">
                <a:latin typeface="Calibri" panose="020F0502020204030204" pitchFamily="34" charset="0"/>
              </a:rPr>
              <a:t>can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lead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stress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unhealthy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coping</a:t>
            </a:r>
            <a:r>
              <a:rPr lang="de-CH" sz="2000" dirty="0" smtClean="0">
                <a:latin typeface="Calibri" panose="020F0502020204030204" pitchFamily="34" charset="0"/>
              </a:rPr>
              <a:t> (e.g. </a:t>
            </a:r>
            <a:r>
              <a:rPr lang="de-CH" sz="2000" dirty="0" err="1" smtClean="0">
                <a:latin typeface="Calibri" panose="020F0502020204030204" pitchFamily="34" charset="0"/>
              </a:rPr>
              <a:t>drinking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less</a:t>
            </a:r>
            <a:r>
              <a:rPr lang="de-CH" sz="20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de-CH" sz="2000" i="1" dirty="0" err="1" smtClean="0">
                <a:latin typeface="Calibri" panose="020F0502020204030204" pitchFamily="34" charset="0"/>
              </a:rPr>
              <a:t>Good</a:t>
            </a:r>
            <a:r>
              <a:rPr lang="de-CH" sz="2000" i="1" dirty="0" smtClean="0">
                <a:latin typeface="Calibri" panose="020F0502020204030204" pitchFamily="34" charset="0"/>
              </a:rPr>
              <a:t> </a:t>
            </a:r>
            <a:r>
              <a:rPr lang="de-CH" sz="2000" i="1" dirty="0" err="1" smtClean="0">
                <a:latin typeface="Calibri" panose="020F0502020204030204" pitchFamily="34" charset="0"/>
              </a:rPr>
              <a:t>toilets</a:t>
            </a:r>
            <a:r>
              <a:rPr lang="de-CH" sz="2000" i="1" dirty="0" smtClean="0">
                <a:latin typeface="Calibri" panose="020F0502020204030204" pitchFamily="34" charset="0"/>
              </a:rPr>
              <a:t>: clean, </a:t>
            </a:r>
            <a:r>
              <a:rPr lang="de-CH" sz="2000" i="1" dirty="0" err="1" smtClean="0">
                <a:latin typeface="Calibri" panose="020F0502020204030204" pitchFamily="34" charset="0"/>
              </a:rPr>
              <a:t>with</a:t>
            </a:r>
            <a:r>
              <a:rPr lang="de-CH" sz="2000" i="1" dirty="0" smtClean="0">
                <a:latin typeface="Calibri" panose="020F0502020204030204" pitchFamily="34" charset="0"/>
              </a:rPr>
              <a:t> </a:t>
            </a:r>
            <a:r>
              <a:rPr lang="de-CH" sz="2000" i="1" dirty="0" err="1" smtClean="0">
                <a:latin typeface="Calibri" panose="020F0502020204030204" pitchFamily="34" charset="0"/>
              </a:rPr>
              <a:t>water</a:t>
            </a:r>
            <a:endParaRPr lang="de-CH" sz="2000" i="1" dirty="0">
              <a:latin typeface="Calibri" panose="020F0502020204030204" pitchFamily="34" charset="0"/>
            </a:endParaRPr>
          </a:p>
          <a:p>
            <a:endParaRPr lang="de-CH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11</a:t>
            </a:fld>
            <a:endParaRPr lang="en-GB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1462354967"/>
              </p:ext>
            </p:extLst>
          </p:nvPr>
        </p:nvGraphicFramePr>
        <p:xfrm>
          <a:off x="4267200" y="2209800"/>
          <a:ext cx="466725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71829" y="1752600"/>
            <a:ext cx="22272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000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Self-reported</a:t>
            </a:r>
            <a:r>
              <a:rPr lang="de-CH" sz="2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 stress</a:t>
            </a:r>
            <a:endParaRPr lang="de-CH" sz="20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420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 smtClean="0"/>
              <a:t>Findings</a:t>
            </a:r>
            <a:r>
              <a:rPr lang="de-CH" sz="1800" dirty="0" smtClean="0"/>
              <a:t> 2: </a:t>
            </a:r>
            <a:r>
              <a:rPr lang="de-CH" sz="1800" dirty="0" err="1" smtClean="0"/>
              <a:t>Coping</a:t>
            </a:r>
            <a:r>
              <a:rPr lang="de-CH" sz="1800" dirty="0" smtClean="0"/>
              <a:t> </a:t>
            </a:r>
            <a:r>
              <a:rPr lang="de-CH" sz="1800" dirty="0" err="1" smtClean="0"/>
              <a:t>strategies</a:t>
            </a:r>
            <a:r>
              <a:rPr lang="de-CH" sz="1800" dirty="0" smtClean="0"/>
              <a:t> </a:t>
            </a:r>
            <a:r>
              <a:rPr lang="en-US" sz="1800" dirty="0"/>
              <a:t>in response to limited sanitation facilities </a:t>
            </a:r>
            <a:endParaRPr lang="de-CH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2000" dirty="0" err="1">
                <a:latin typeface="Calibri" panose="020F0502020204030204" pitchFamily="34" charset="0"/>
              </a:rPr>
              <a:t>Reported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coping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mostly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related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to</a:t>
            </a:r>
            <a:r>
              <a:rPr lang="de-CH" sz="2000" dirty="0">
                <a:latin typeface="Calibri" panose="020F0502020204030204" pitchFamily="34" charset="0"/>
              </a:rPr>
              <a:t> non-routine </a:t>
            </a:r>
            <a:r>
              <a:rPr lang="de-CH" sz="2000" dirty="0" err="1">
                <a:latin typeface="Calibri" panose="020F0502020204030204" pitchFamily="34" charset="0"/>
              </a:rPr>
              <a:t>situations</a:t>
            </a:r>
            <a:r>
              <a:rPr lang="de-CH" sz="2000" dirty="0">
                <a:latin typeface="Calibri" panose="020F0502020204030204" pitchFamily="34" charset="0"/>
              </a:rPr>
              <a:t> (e.g. </a:t>
            </a:r>
            <a:r>
              <a:rPr lang="de-CH" sz="2000" dirty="0" err="1">
                <a:latin typeface="Calibri" panose="020F0502020204030204" pitchFamily="34" charset="0"/>
              </a:rPr>
              <a:t>travel</a:t>
            </a:r>
            <a:r>
              <a:rPr lang="de-CH" sz="2000" dirty="0">
                <a:latin typeface="Calibri" panose="020F0502020204030204" pitchFamily="34" charset="0"/>
              </a:rPr>
              <a:t>)</a:t>
            </a:r>
          </a:p>
          <a:p>
            <a:r>
              <a:rPr lang="de-CH" sz="2000" dirty="0" smtClean="0">
                <a:latin typeface="Calibri" panose="020F0502020204030204" pitchFamily="34" charset="0"/>
              </a:rPr>
              <a:t>More </a:t>
            </a:r>
            <a:r>
              <a:rPr lang="de-CH" sz="2000" dirty="0" err="1" smtClean="0">
                <a:latin typeface="Calibri" panose="020F0502020204030204" pitchFamily="34" charset="0"/>
              </a:rPr>
              <a:t>likely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report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coping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higher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level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stress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reported</a:t>
            </a:r>
            <a:endParaRPr lang="de-CH" sz="2000" dirty="0">
              <a:latin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12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997255"/>
              </p:ext>
            </p:extLst>
          </p:nvPr>
        </p:nvGraphicFramePr>
        <p:xfrm>
          <a:off x="838200" y="2819400"/>
          <a:ext cx="762000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7200"/>
                <a:gridCol w="1676400"/>
                <a:gridCol w="167640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Coping 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strategy (%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of total)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Adolescents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(n = 154)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Women 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(n = 154)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Delayed relief (19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17%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21%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Drinking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less (8%)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Eating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less (6%)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5%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Combined (24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22%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27%</a:t>
                      </a:r>
                      <a:endParaRPr lang="de-CH" sz="200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Medical problems due to coping (5%)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7%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3%</a:t>
                      </a:r>
                      <a:endParaRPr lang="de-CH" sz="20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713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 smtClean="0"/>
              <a:t>Findings</a:t>
            </a:r>
            <a:r>
              <a:rPr lang="de-CH" sz="1800" dirty="0" smtClean="0"/>
              <a:t> 2: </a:t>
            </a:r>
            <a:r>
              <a:rPr lang="de-CH" sz="1800" dirty="0" err="1" smtClean="0"/>
              <a:t>Coping</a:t>
            </a:r>
            <a:r>
              <a:rPr lang="de-CH" sz="1800" dirty="0" smtClean="0"/>
              <a:t> </a:t>
            </a:r>
            <a:r>
              <a:rPr lang="de-CH" sz="1800" dirty="0" err="1" smtClean="0"/>
              <a:t>strategies</a:t>
            </a:r>
            <a:r>
              <a:rPr lang="de-CH" sz="1800" dirty="0" smtClean="0"/>
              <a:t> </a:t>
            </a:r>
            <a:r>
              <a:rPr lang="en-US" sz="1800" dirty="0"/>
              <a:t>in response to limited sanitation facilities </a:t>
            </a:r>
            <a:endParaRPr lang="de-CH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</a:rPr>
              <a:t>“I have urine problem; if I drink water then I have to go for frequent urination in the night. So I drink less water</a:t>
            </a:r>
            <a:r>
              <a:rPr lang="en-US" sz="2000" dirty="0" smtClean="0">
                <a:latin typeface="Calibri" panose="020F0502020204030204" pitchFamily="34" charset="0"/>
              </a:rPr>
              <a:t>.” </a:t>
            </a:r>
            <a:r>
              <a:rPr lang="en-US" sz="2000" i="1" dirty="0" smtClean="0">
                <a:latin typeface="Calibri" panose="020F0502020204030204" pitchFamily="34" charset="0"/>
              </a:rPr>
              <a:t>Young woman in FGD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Some awareness for negative health effects of certain coping mechanisms (e.g. drinking less, delaying relief)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Coping with one stressor can result in another stress – e.g. delaying latrine use until after dusk increases fear of accidents and abuse</a:t>
            </a:r>
          </a:p>
          <a:p>
            <a:endParaRPr lang="de-CH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497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 smtClean="0"/>
              <a:t>Findings</a:t>
            </a:r>
            <a:r>
              <a:rPr lang="de-CH" sz="1800" dirty="0" smtClean="0"/>
              <a:t> 3: Menstrual </a:t>
            </a:r>
            <a:r>
              <a:rPr lang="de-CH" sz="1800" dirty="0" err="1" smtClean="0"/>
              <a:t>hygiene</a:t>
            </a:r>
            <a:r>
              <a:rPr lang="en-US" sz="1800" dirty="0" smtClean="0"/>
              <a:t> practices and preferences</a:t>
            </a:r>
            <a:endParaRPr lang="de-CH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Cloth as absorbent material: 36% of adolescents and 62% of adults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Reasons for choice: ease of use, family practice, hygiene and comfort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&gt;90% report no challenge to change - but 37% of adolescents report disposal problems in school latrines, and shame/embarrassment makes washing cloth difficult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Hand hygiene after changing is </a:t>
            </a:r>
            <a:r>
              <a:rPr lang="en-US" sz="2000" dirty="0" smtClean="0">
                <a:latin typeface="Calibri" panose="020F0502020204030204" pitchFamily="34" charset="0"/>
              </a:rPr>
              <a:t>observed (reported)</a:t>
            </a:r>
            <a:endParaRPr lang="en-US" sz="2000" dirty="0" smtClean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Restrictions during menstrual period: 53% (adolescents )/67% (adults)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Limited access to prayer room (83%), kitchen (49%), domestic work (44%), religious/social activities (39%), bed (32%)</a:t>
            </a:r>
          </a:p>
          <a:p>
            <a:pPr lvl="1"/>
            <a:r>
              <a:rPr lang="en-US" sz="1600" dirty="0" smtClean="0">
                <a:latin typeface="Calibri" panose="020F0502020204030204" pitchFamily="34" charset="0"/>
              </a:rPr>
              <a:t>Migrants: limitations only observed when in native area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Not troubled by restrictions: 71%</a:t>
            </a:r>
          </a:p>
          <a:p>
            <a:endParaRPr lang="en-US" sz="2000" dirty="0" smtClean="0">
              <a:latin typeface="Calibri" panose="020F0502020204030204" pitchFamily="34" charset="0"/>
            </a:endParaRPr>
          </a:p>
          <a:p>
            <a:endParaRPr lang="de-CH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5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 smtClean="0"/>
              <a:t>Findings</a:t>
            </a:r>
            <a:r>
              <a:rPr lang="de-CH" sz="1800" dirty="0" smtClean="0"/>
              <a:t> 3: Menstrual </a:t>
            </a:r>
            <a:r>
              <a:rPr lang="de-CH" sz="1800" dirty="0" err="1" smtClean="0"/>
              <a:t>hygiene</a:t>
            </a:r>
            <a:r>
              <a:rPr lang="en-US" sz="1800" dirty="0" smtClean="0"/>
              <a:t> practices and preferences</a:t>
            </a:r>
            <a:endParaRPr lang="de-CH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i="1" dirty="0" smtClean="0">
                <a:latin typeface="Calibri" panose="020F0502020204030204" pitchFamily="34" charset="0"/>
              </a:rPr>
              <a:t>Restrictions during menstruation: </a:t>
            </a:r>
            <a:r>
              <a:rPr lang="en-US" sz="2000" dirty="0" smtClean="0">
                <a:latin typeface="Calibri" panose="020F0502020204030204" pitchFamily="34" charset="0"/>
              </a:rPr>
              <a:t>“It </a:t>
            </a:r>
            <a:r>
              <a:rPr lang="en-US" sz="2000" dirty="0">
                <a:latin typeface="Calibri" panose="020F0502020204030204" pitchFamily="34" charset="0"/>
              </a:rPr>
              <a:t>depends upon the family. If the family asks you to sit separately then you need to do so for four days.” </a:t>
            </a:r>
            <a:r>
              <a:rPr lang="en-US" sz="2000" i="1" dirty="0" smtClean="0">
                <a:latin typeface="Calibri" panose="020F0502020204030204" pitchFamily="34" charset="0"/>
              </a:rPr>
              <a:t>Older woman </a:t>
            </a:r>
            <a:r>
              <a:rPr lang="en-US" sz="2000" i="1" dirty="0">
                <a:latin typeface="Calibri" panose="020F0502020204030204" pitchFamily="34" charset="0"/>
              </a:rPr>
              <a:t>in </a:t>
            </a:r>
            <a:r>
              <a:rPr lang="en-US" sz="2000" i="1" dirty="0" smtClean="0">
                <a:latin typeface="Calibri" panose="020F0502020204030204" pitchFamily="34" charset="0"/>
              </a:rPr>
              <a:t>FGD</a:t>
            </a:r>
          </a:p>
          <a:p>
            <a:pPr marL="0" indent="0">
              <a:buNone/>
            </a:pPr>
            <a:r>
              <a:rPr lang="en-US" sz="2000" i="1" dirty="0" smtClean="0">
                <a:latin typeface="Calibri" panose="020F0502020204030204" pitchFamily="34" charset="0"/>
              </a:rPr>
              <a:t>Troubling aspect of restriction during menstruation: </a:t>
            </a:r>
            <a:r>
              <a:rPr lang="en-US" sz="2000" dirty="0" smtClean="0">
                <a:latin typeface="Calibri" panose="020F0502020204030204" pitchFamily="34" charset="0"/>
              </a:rPr>
              <a:t>“And </a:t>
            </a:r>
            <a:r>
              <a:rPr lang="en-US" sz="2000" dirty="0">
                <a:latin typeface="Calibri" panose="020F0502020204030204" pitchFamily="34" charset="0"/>
              </a:rPr>
              <a:t>the one who don’t know especially the men gets to know about it (menstrual period) after isolation. It gives the different feeling.” </a:t>
            </a:r>
            <a:r>
              <a:rPr lang="en-US" sz="2000" dirty="0" smtClean="0">
                <a:latin typeface="Calibri" panose="020F0502020204030204" pitchFamily="34" charset="0"/>
              </a:rPr>
              <a:t>Adolescent girl</a:t>
            </a:r>
            <a:r>
              <a:rPr lang="en-US" sz="2000" i="1" dirty="0" smtClean="0">
                <a:latin typeface="Calibri" panose="020F0502020204030204" pitchFamily="34" charset="0"/>
              </a:rPr>
              <a:t> </a:t>
            </a:r>
            <a:r>
              <a:rPr lang="en-US" sz="2000" i="1" dirty="0">
                <a:latin typeface="Calibri" panose="020F0502020204030204" pitchFamily="34" charset="0"/>
              </a:rPr>
              <a:t>in </a:t>
            </a:r>
            <a:r>
              <a:rPr lang="en-US" sz="2000" i="1" dirty="0" smtClean="0">
                <a:latin typeface="Calibri" panose="020F0502020204030204" pitchFamily="34" charset="0"/>
              </a:rPr>
              <a:t>FGD</a:t>
            </a:r>
          </a:p>
          <a:p>
            <a:pPr marL="0" indent="0">
              <a:buNone/>
            </a:pPr>
            <a:r>
              <a:rPr lang="en-US" sz="2000" i="1" dirty="0" smtClean="0">
                <a:latin typeface="Calibri" panose="020F0502020204030204" pitchFamily="34" charset="0"/>
              </a:rPr>
              <a:t>Difference between generations: </a:t>
            </a:r>
            <a:r>
              <a:rPr lang="en-US" sz="2000" dirty="0" smtClean="0">
                <a:latin typeface="Calibri" panose="020F0502020204030204" pitchFamily="34" charset="0"/>
              </a:rPr>
              <a:t>“She (i.e. daughter) does </a:t>
            </a:r>
            <a:r>
              <a:rPr lang="en-US" sz="2000" dirty="0">
                <a:latin typeface="Calibri" panose="020F0502020204030204" pitchFamily="34" charset="0"/>
              </a:rPr>
              <a:t>not sit separately but I think that she should</a:t>
            </a:r>
            <a:r>
              <a:rPr lang="en-US" sz="2000" dirty="0" smtClean="0">
                <a:latin typeface="Calibri" panose="020F0502020204030204" pitchFamily="34" charset="0"/>
              </a:rPr>
              <a:t>.”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  <a:r>
              <a:rPr lang="en-US" sz="2000" i="1" dirty="0">
                <a:latin typeface="Calibri" panose="020F0502020204030204" pitchFamily="34" charset="0"/>
              </a:rPr>
              <a:t>Older woman </a:t>
            </a:r>
            <a:r>
              <a:rPr lang="en-US" sz="2000" i="1" dirty="0" smtClean="0">
                <a:latin typeface="Calibri" panose="020F0502020204030204" pitchFamily="34" charset="0"/>
              </a:rPr>
              <a:t>in </a:t>
            </a:r>
            <a:r>
              <a:rPr lang="en-US" sz="2000" i="1" dirty="0">
                <a:latin typeface="Calibri" panose="020F0502020204030204" pitchFamily="34" charset="0"/>
              </a:rPr>
              <a:t>FGD</a:t>
            </a:r>
          </a:p>
          <a:p>
            <a:pPr marL="0" indent="0">
              <a:buNone/>
            </a:pPr>
            <a:endParaRPr lang="en-US" sz="2000" i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000" i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Calibri" panose="020F0502020204030204" pitchFamily="34" charset="0"/>
            </a:endParaRPr>
          </a:p>
          <a:p>
            <a:endParaRPr lang="de-CH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254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 smtClean="0"/>
              <a:t>Findings</a:t>
            </a:r>
            <a:r>
              <a:rPr lang="de-CH" sz="1800" dirty="0" smtClean="0"/>
              <a:t> 4: </a:t>
            </a:r>
            <a:r>
              <a:rPr lang="en-US" sz="1800" dirty="0"/>
              <a:t>Availability and perceived adequacy of WASH infrastructure in health facilities</a:t>
            </a:r>
            <a:endParaRPr lang="de-CH" sz="1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724296"/>
              </p:ext>
            </p:extLst>
          </p:nvPr>
        </p:nvGraphicFramePr>
        <p:xfrm>
          <a:off x="228600" y="1524000"/>
          <a:ext cx="8686799" cy="4722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81400"/>
                <a:gridCol w="711200"/>
                <a:gridCol w="711200"/>
                <a:gridCol w="711200"/>
                <a:gridCol w="2971799"/>
              </a:tblGrid>
              <a:tr h="2303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Public (n=6)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Private (n=6)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 (n=12)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91770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Adequacy (latrines)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Improved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Beds/latrines ratio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Out-patients/latrines ratio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3.5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34.0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6.7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14.0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Flush toilets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inside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outside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One public facility without toilets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One public facility without toilets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91770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Adequacy (hand washing stations)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Pipe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with tap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Beds/HWS ratio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Out-patients/HWS ratio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5.6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55.3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6.3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15.0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Distance &lt;10 m from latrine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Two public facilities without HWSs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Two public facilities without HWSs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71124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Functionality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Latrines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Hand washing stations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Typically, no garbage bin is available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Typically, no hand drying materials are available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68827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Order and maintenance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Latrines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Hand washing stations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Typically, no toilet paper is available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Often, no soap is available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68827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Accessibility good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Latrines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358775" algn="l"/>
                        </a:tabLs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	Hand washing stations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de-CH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Indoor or convenient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path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Indoor or convenient path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  <a:tr h="23035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Privacy ensured (latrines)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Typically, no gender separation. </a:t>
                      </a:r>
                      <a:endParaRPr lang="de-CH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/>
                      </a:endParaRPr>
                    </a:p>
                  </a:txBody>
                  <a:tcPr marL="43466" marR="43466" marT="0" marB="0"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59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>
                <a:solidFill>
                  <a:srgbClr val="000000"/>
                </a:solidFill>
              </a:rPr>
              <a:t>Findings</a:t>
            </a:r>
            <a:r>
              <a:rPr lang="de-CH" sz="1800" dirty="0">
                <a:solidFill>
                  <a:srgbClr val="000000"/>
                </a:solidFill>
              </a:rPr>
              <a:t> 4</a:t>
            </a:r>
            <a:r>
              <a:rPr lang="de-CH" sz="1800" dirty="0" smtClean="0">
                <a:solidFill>
                  <a:srgbClr val="000000"/>
                </a:solidFill>
              </a:rPr>
              <a:t>: </a:t>
            </a:r>
            <a:r>
              <a:rPr lang="en-US" sz="1800" dirty="0">
                <a:solidFill>
                  <a:srgbClr val="000000"/>
                </a:solidFill>
              </a:rPr>
              <a:t>Availability and perceived adequacy of WASH infrastructure in health facilities</a:t>
            </a:r>
            <a:endParaRPr lang="de-CH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de-CH" sz="2000" b="1" dirty="0" err="1" smtClean="0">
                <a:latin typeface="Calibri" panose="020F0502020204030204" pitchFamily="34" charset="0"/>
              </a:rPr>
              <a:t>Satisfaction</a:t>
            </a:r>
            <a:endParaRPr lang="de-CH" sz="2000" b="1" dirty="0" smtClean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de-CH" sz="2000" dirty="0" err="1" smtClean="0">
                <a:latin typeface="Calibri" panose="020F0502020204030204" pitchFamily="34" charset="0"/>
              </a:rPr>
              <a:t>Questionnaire</a:t>
            </a:r>
            <a:r>
              <a:rPr lang="de-CH" sz="2000" dirty="0" smtClean="0">
                <a:latin typeface="Calibri" panose="020F0502020204030204" pitchFamily="34" charset="0"/>
              </a:rPr>
              <a:t>: </a:t>
            </a:r>
            <a:r>
              <a:rPr lang="de-CH" sz="1800" dirty="0" err="1" smtClean="0">
                <a:latin typeface="Calibri" panose="020F0502020204030204" pitchFamily="34" charset="0"/>
              </a:rPr>
              <a:t>Satisfactory</a:t>
            </a:r>
            <a:r>
              <a:rPr lang="de-CH" sz="1800" dirty="0" smtClean="0">
                <a:latin typeface="Calibri" panose="020F0502020204030204" pitchFamily="34" charset="0"/>
              </a:rPr>
              <a:t> WASH </a:t>
            </a:r>
            <a:r>
              <a:rPr lang="de-CH" sz="1800" dirty="0" err="1" smtClean="0">
                <a:latin typeface="Calibri" panose="020F0502020204030204" pitchFamily="34" charset="0"/>
              </a:rPr>
              <a:t>installations</a:t>
            </a:r>
            <a:r>
              <a:rPr lang="de-CH" sz="1800" dirty="0" smtClean="0">
                <a:latin typeface="Calibri" panose="020F0502020204030204" pitchFamily="34" charset="0"/>
              </a:rPr>
              <a:t> in </a:t>
            </a:r>
            <a:r>
              <a:rPr lang="de-CH" sz="1800" dirty="0" err="1" smtClean="0">
                <a:latin typeface="Calibri" panose="020F0502020204030204" pitchFamily="34" charset="0"/>
              </a:rPr>
              <a:t>health</a:t>
            </a:r>
            <a:r>
              <a:rPr lang="de-CH" sz="1800" dirty="0" smtClean="0">
                <a:latin typeface="Calibri" panose="020F0502020204030204" pitchFamily="34" charset="0"/>
              </a:rPr>
              <a:t> care </a:t>
            </a:r>
            <a:r>
              <a:rPr lang="de-CH" sz="1800" dirty="0" err="1" smtClean="0">
                <a:latin typeface="Calibri" panose="020F0502020204030204" pitchFamily="34" charset="0"/>
              </a:rPr>
              <a:t>facilities</a:t>
            </a:r>
            <a:r>
              <a:rPr lang="de-CH" sz="1800" dirty="0" smtClean="0">
                <a:latin typeface="Calibri" panose="020F0502020204030204" pitchFamily="34" charset="0"/>
              </a:rPr>
              <a:t>: 97%</a:t>
            </a:r>
          </a:p>
          <a:p>
            <a:pPr>
              <a:lnSpc>
                <a:spcPct val="80000"/>
              </a:lnSpc>
            </a:pPr>
            <a:r>
              <a:rPr lang="de-CH" sz="2000" dirty="0">
                <a:latin typeface="Calibri" panose="020F0502020204030204" pitchFamily="34" charset="0"/>
              </a:rPr>
              <a:t>FGD, </a:t>
            </a:r>
            <a:r>
              <a:rPr lang="de-CH" sz="2000" dirty="0" smtClean="0">
                <a:latin typeface="Calibri" panose="020F0502020204030204" pitchFamily="34" charset="0"/>
              </a:rPr>
              <a:t>KII</a:t>
            </a:r>
            <a:r>
              <a:rPr lang="de-CH" sz="2400" dirty="0" smtClean="0">
                <a:latin typeface="Calibri" panose="020F0502020204030204" pitchFamily="34" charset="0"/>
              </a:rPr>
              <a:t>:</a:t>
            </a:r>
            <a:r>
              <a:rPr lang="de-CH" sz="2000" dirty="0" smtClean="0">
                <a:latin typeface="Calibri" panose="020F0502020204030204" pitchFamily="34" charset="0"/>
              </a:rPr>
              <a:t> -</a:t>
            </a:r>
            <a:r>
              <a:rPr lang="de-CH" sz="2400" dirty="0" smtClean="0">
                <a:latin typeface="Calibri" panose="020F0502020204030204" pitchFamily="34" charset="0"/>
              </a:rPr>
              <a:t> </a:t>
            </a:r>
            <a:r>
              <a:rPr lang="de-CH" sz="1800" dirty="0" smtClean="0">
                <a:latin typeface="Calibri" panose="020F0502020204030204" pitchFamily="34" charset="0"/>
              </a:rPr>
              <a:t>WASH </a:t>
            </a:r>
            <a:r>
              <a:rPr lang="de-CH" sz="1800" dirty="0" err="1">
                <a:latin typeface="Calibri" panose="020F0502020204030204" pitchFamily="34" charset="0"/>
              </a:rPr>
              <a:t>installations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expected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as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part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of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basic</a:t>
            </a:r>
            <a:r>
              <a:rPr lang="de-CH" sz="1800" dirty="0">
                <a:latin typeface="Calibri" panose="020F0502020204030204" pitchFamily="34" charset="0"/>
              </a:rPr>
              <a:t> </a:t>
            </a:r>
            <a:r>
              <a:rPr lang="de-CH" sz="1800" dirty="0" err="1">
                <a:latin typeface="Calibri" panose="020F0502020204030204" pitchFamily="34" charset="0"/>
              </a:rPr>
              <a:t>infrastructure</a:t>
            </a:r>
            <a:endParaRPr lang="de-CH" sz="1800" dirty="0">
              <a:latin typeface="Calibri" panose="020F0502020204030204" pitchFamily="34" charset="0"/>
            </a:endParaRPr>
          </a:p>
          <a:p>
            <a:pPr lvl="1">
              <a:lnSpc>
                <a:spcPct val="80000"/>
              </a:lnSpc>
            </a:pPr>
            <a:r>
              <a:rPr lang="de-CH" sz="1800" i="1" dirty="0" err="1" smtClean="0">
                <a:latin typeface="Calibri" panose="020F0502020204030204" pitchFamily="34" charset="0"/>
              </a:rPr>
              <a:t>Awareness</a:t>
            </a:r>
            <a:r>
              <a:rPr lang="de-CH" sz="1800" i="1" dirty="0" smtClean="0">
                <a:latin typeface="Calibri" panose="020F0502020204030204" pitchFamily="34" charset="0"/>
              </a:rPr>
              <a:t> </a:t>
            </a:r>
            <a:r>
              <a:rPr lang="de-CH" sz="1800" i="1" dirty="0" err="1">
                <a:latin typeface="Calibri" panose="020F0502020204030204" pitchFamily="34" charset="0"/>
              </a:rPr>
              <a:t>of</a:t>
            </a:r>
            <a:r>
              <a:rPr lang="de-CH" sz="1800" i="1" dirty="0">
                <a:latin typeface="Calibri" panose="020F0502020204030204" pitchFamily="34" charset="0"/>
              </a:rPr>
              <a:t> </a:t>
            </a:r>
            <a:r>
              <a:rPr lang="de-CH" sz="1800" i="1" dirty="0" err="1">
                <a:latin typeface="Calibri" panose="020F0502020204030204" pitchFamily="34" charset="0"/>
              </a:rPr>
              <a:t>differences</a:t>
            </a:r>
            <a:r>
              <a:rPr lang="de-CH" sz="1800" i="1" dirty="0">
                <a:latin typeface="Calibri" panose="020F0502020204030204" pitchFamily="34" charset="0"/>
              </a:rPr>
              <a:t> </a:t>
            </a:r>
            <a:r>
              <a:rPr lang="de-CH" sz="1800" i="1" dirty="0" err="1">
                <a:latin typeface="Calibri" panose="020F0502020204030204" pitchFamily="34" charset="0"/>
              </a:rPr>
              <a:t>between</a:t>
            </a:r>
            <a:r>
              <a:rPr lang="de-CH" sz="1800" i="1" dirty="0">
                <a:latin typeface="Calibri" panose="020F0502020204030204" pitchFamily="34" charset="0"/>
              </a:rPr>
              <a:t> </a:t>
            </a:r>
            <a:r>
              <a:rPr lang="de-CH" sz="1800" i="1" dirty="0" err="1">
                <a:latin typeface="Calibri" panose="020F0502020204030204" pitchFamily="34" charset="0"/>
              </a:rPr>
              <a:t>public</a:t>
            </a:r>
            <a:r>
              <a:rPr lang="de-CH" sz="1800" i="1" dirty="0">
                <a:latin typeface="Calibri" panose="020F0502020204030204" pitchFamily="34" charset="0"/>
              </a:rPr>
              <a:t> </a:t>
            </a:r>
            <a:r>
              <a:rPr lang="de-CH" sz="1800" i="1" dirty="0" err="1">
                <a:latin typeface="Calibri" panose="020F0502020204030204" pitchFamily="34" charset="0"/>
              </a:rPr>
              <a:t>and</a:t>
            </a:r>
            <a:r>
              <a:rPr lang="de-CH" sz="1800" i="1" dirty="0">
                <a:latin typeface="Calibri" panose="020F0502020204030204" pitchFamily="34" charset="0"/>
              </a:rPr>
              <a:t> private </a:t>
            </a:r>
            <a:r>
              <a:rPr lang="de-CH" sz="1800" i="1" dirty="0" err="1">
                <a:latin typeface="Calibri" panose="020F0502020204030204" pitchFamily="34" charset="0"/>
              </a:rPr>
              <a:t>health</a:t>
            </a:r>
            <a:r>
              <a:rPr lang="de-CH" sz="1800" i="1" dirty="0">
                <a:latin typeface="Calibri" panose="020F0502020204030204" pitchFamily="34" charset="0"/>
              </a:rPr>
              <a:t> care </a:t>
            </a:r>
            <a:r>
              <a:rPr lang="de-CH" sz="1800" i="1" dirty="0" err="1">
                <a:latin typeface="Calibri" panose="020F0502020204030204" pitchFamily="34" charset="0"/>
              </a:rPr>
              <a:t>facilities</a:t>
            </a:r>
            <a:r>
              <a:rPr lang="de-CH" sz="1800" i="1" dirty="0">
                <a:latin typeface="Calibri" panose="020F0502020204030204" pitchFamily="34" charset="0"/>
              </a:rPr>
              <a:t>: </a:t>
            </a:r>
            <a:r>
              <a:rPr lang="de-CH" sz="1800" dirty="0" smtClean="0">
                <a:latin typeface="Calibri" panose="020F0502020204030204" pitchFamily="34" charset="0"/>
              </a:rPr>
              <a:t/>
            </a:r>
            <a:br>
              <a:rPr lang="de-CH" sz="1800" dirty="0" smtClean="0">
                <a:latin typeface="Calibri" panose="020F0502020204030204" pitchFamily="34" charset="0"/>
              </a:rPr>
            </a:br>
            <a:r>
              <a:rPr lang="en-US" sz="1800" dirty="0" smtClean="0">
                <a:latin typeface="Calibri" panose="020F0502020204030204" pitchFamily="34" charset="0"/>
              </a:rPr>
              <a:t>“</a:t>
            </a:r>
            <a:r>
              <a:rPr lang="en-US" sz="1800" dirty="0">
                <a:latin typeface="Calibri" panose="020F0502020204030204" pitchFamily="34" charset="0"/>
              </a:rPr>
              <a:t>Each private hospital has a toilet facility…they need because they have to run the business</a:t>
            </a:r>
            <a:r>
              <a:rPr lang="en-US" sz="1800" dirty="0" smtClean="0">
                <a:latin typeface="Calibri" panose="020F0502020204030204" pitchFamily="34" charset="0"/>
              </a:rPr>
              <a:t>” </a:t>
            </a:r>
            <a:r>
              <a:rPr lang="en-US" sz="1800" i="1" dirty="0">
                <a:latin typeface="Calibri" panose="020F0502020204030204" pitchFamily="34" charset="0"/>
              </a:rPr>
              <a:t>KII with community leader</a:t>
            </a:r>
          </a:p>
          <a:p>
            <a:pPr lvl="1">
              <a:lnSpc>
                <a:spcPct val="80000"/>
              </a:lnSpc>
            </a:pPr>
            <a:r>
              <a:rPr lang="en-US" sz="1800" dirty="0">
                <a:latin typeface="Calibri" panose="020F0502020204030204" pitchFamily="34" charset="0"/>
              </a:rPr>
              <a:t>Improvements in government facilities over recent </a:t>
            </a:r>
            <a:r>
              <a:rPr lang="en-US" sz="1800" dirty="0" smtClean="0">
                <a:latin typeface="Calibri" panose="020F0502020204030204" pitchFamily="34" charset="0"/>
              </a:rPr>
              <a:t>years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2000" b="1" dirty="0" smtClean="0">
                <a:latin typeface="Calibri" panose="020F0502020204030204" pitchFamily="34" charset="0"/>
              </a:rPr>
              <a:t>Impact on </a:t>
            </a:r>
            <a:r>
              <a:rPr lang="en-US" sz="2000" b="1" dirty="0" err="1" smtClean="0">
                <a:latin typeface="Calibri" panose="020F0502020204030204" pitchFamily="34" charset="0"/>
              </a:rPr>
              <a:t>behaviour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000" dirty="0">
                <a:latin typeface="Calibri" panose="020F0502020204030204" pitchFamily="34" charset="0"/>
              </a:rPr>
              <a:t>Questionnaire: </a:t>
            </a:r>
            <a:r>
              <a:rPr lang="de-CH" sz="2000" dirty="0" err="1">
                <a:latin typeface="Calibri" panose="020F0502020204030204" pitchFamily="34" charset="0"/>
              </a:rPr>
              <a:t>Consider</a:t>
            </a:r>
            <a:r>
              <a:rPr lang="de-CH" sz="2000" dirty="0">
                <a:latin typeface="Calibri" panose="020F0502020204030204" pitchFamily="34" charset="0"/>
              </a:rPr>
              <a:t> WASH </a:t>
            </a:r>
            <a:r>
              <a:rPr lang="de-CH" sz="2000" dirty="0" err="1">
                <a:latin typeface="Calibri" panose="020F0502020204030204" pitchFamily="34" charset="0"/>
              </a:rPr>
              <a:t>installations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when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deciding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which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health</a:t>
            </a:r>
            <a:r>
              <a:rPr lang="de-CH" sz="2000" dirty="0">
                <a:latin typeface="Calibri" panose="020F0502020204030204" pitchFamily="34" charset="0"/>
              </a:rPr>
              <a:t> care </a:t>
            </a:r>
            <a:r>
              <a:rPr lang="de-CH" sz="2000" dirty="0" err="1">
                <a:latin typeface="Calibri" panose="020F0502020204030204" pitchFamily="34" charset="0"/>
              </a:rPr>
              <a:t>institution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to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attend</a:t>
            </a:r>
            <a:r>
              <a:rPr lang="de-CH" sz="2000" dirty="0">
                <a:latin typeface="Calibri" panose="020F0502020204030204" pitchFamily="34" charset="0"/>
              </a:rPr>
              <a:t>: 73%</a:t>
            </a:r>
          </a:p>
          <a:p>
            <a:pPr>
              <a:lnSpc>
                <a:spcPct val="80000"/>
              </a:lnSpc>
            </a:pPr>
            <a:r>
              <a:rPr lang="de-CH" sz="2000" i="1" dirty="0">
                <a:latin typeface="Calibri" panose="020F0502020204030204" pitchFamily="34" charset="0"/>
              </a:rPr>
              <a:t>FGD, KII: </a:t>
            </a:r>
            <a:r>
              <a:rPr lang="en-US" sz="2000" i="1" dirty="0">
                <a:latin typeface="Calibri" panose="020F0502020204030204" pitchFamily="34" charset="0"/>
              </a:rPr>
              <a:t>Good reputation and respected doctors and the ability to competently deal with complications are  more important than the WASH situation: </a:t>
            </a:r>
            <a:r>
              <a:rPr lang="en-US" sz="2000" dirty="0" smtClean="0">
                <a:latin typeface="Calibri" panose="020F0502020204030204" pitchFamily="34" charset="0"/>
              </a:rPr>
              <a:t>“</a:t>
            </a:r>
            <a:r>
              <a:rPr lang="en-US" sz="2000" dirty="0">
                <a:latin typeface="Calibri" panose="020F0502020204030204" pitchFamily="34" charset="0"/>
              </a:rPr>
              <a:t>We do not think about toilets if we soon [i.e.: the same day] come back. If we have to get admitted then it is given a thought” </a:t>
            </a:r>
            <a:r>
              <a:rPr lang="en-US" sz="2000" i="1" dirty="0">
                <a:latin typeface="Calibri" panose="020F0502020204030204" pitchFamily="34" charset="0"/>
              </a:rPr>
              <a:t>FGD with adolescent women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39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rmAutofit/>
          </a:bodyPr>
          <a:lstStyle/>
          <a:p>
            <a:r>
              <a:rPr lang="de-CH" sz="2000" dirty="0" err="1" smtClean="0"/>
              <a:t>Conclusions</a:t>
            </a:r>
            <a:r>
              <a:rPr lang="de-CH" sz="2000" dirty="0" smtClean="0"/>
              <a:t> </a:t>
            </a:r>
            <a:r>
              <a:rPr lang="de-CH" sz="2000" dirty="0" err="1" smtClean="0"/>
              <a:t>and</a:t>
            </a:r>
            <a:r>
              <a:rPr lang="de-CH" sz="2000" dirty="0" smtClean="0"/>
              <a:t> </a:t>
            </a:r>
            <a:r>
              <a:rPr lang="de-CH" sz="2000" dirty="0" err="1" smtClean="0"/>
              <a:t>implications</a:t>
            </a:r>
            <a:endParaRPr lang="de-CH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sz="2000" dirty="0" smtClean="0">
                <a:latin typeface="Calibri" panose="020F0502020204030204" pitchFamily="34" charset="0"/>
              </a:rPr>
              <a:t>Open </a:t>
            </a:r>
            <a:r>
              <a:rPr lang="de-CH" sz="2000" dirty="0" err="1" smtClean="0">
                <a:latin typeface="Calibri" panose="020F0502020204030204" pitchFamily="34" charset="0"/>
              </a:rPr>
              <a:t>defecation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less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prevalent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than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other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parts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India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Girls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women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experience</a:t>
            </a:r>
            <a:r>
              <a:rPr lang="de-CH" sz="2000" dirty="0" smtClean="0">
                <a:latin typeface="Calibri" panose="020F0502020204030204" pitchFamily="34" charset="0"/>
              </a:rPr>
              <a:t> stress </a:t>
            </a:r>
            <a:r>
              <a:rPr lang="de-CH" sz="2000" dirty="0" err="1" smtClean="0">
                <a:latin typeface="Calibri" panose="020F0502020204030204" pitchFamily="34" charset="0"/>
              </a:rPr>
              <a:t>where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sanitation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insufficient</a:t>
            </a:r>
            <a:r>
              <a:rPr lang="de-CH" sz="2000" dirty="0" smtClean="0">
                <a:latin typeface="Calibri" panose="020F0502020204030204" pitchFamily="34" charset="0"/>
              </a:rPr>
              <a:t> (</a:t>
            </a:r>
            <a:r>
              <a:rPr lang="de-CH" sz="2000" dirty="0" err="1" smtClean="0">
                <a:latin typeface="Calibri" panose="020F0502020204030204" pitchFamily="34" charset="0"/>
              </a:rPr>
              <a:t>market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places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bus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stations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etc</a:t>
            </a:r>
            <a:r>
              <a:rPr lang="de-CH" sz="2000" dirty="0" smtClean="0">
                <a:latin typeface="Calibri" panose="020F0502020204030204" pitchFamily="34" charset="0"/>
              </a:rPr>
              <a:t>), </a:t>
            </a:r>
            <a:r>
              <a:rPr lang="de-CH" sz="2000" dirty="0" err="1" smtClean="0">
                <a:latin typeface="Calibri" panose="020F0502020204030204" pitchFamily="34" charset="0"/>
              </a:rPr>
              <a:t>mainly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related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lack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privacy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cleanliness</a:t>
            </a:r>
            <a:r>
              <a:rPr lang="de-CH" sz="2000" dirty="0" smtClean="0">
                <a:latin typeface="Calibri" panose="020F0502020204030204" pitchFamily="34" charset="0"/>
              </a:rPr>
              <a:t>,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fear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accidents</a:t>
            </a:r>
            <a:r>
              <a:rPr lang="de-CH" sz="2000" dirty="0" smtClean="0">
                <a:latin typeface="Calibri" panose="020F0502020204030204" pitchFamily="34" charset="0"/>
              </a:rPr>
              <a:t/>
            </a:r>
            <a:br>
              <a:rPr lang="de-CH" sz="2000" dirty="0" smtClean="0">
                <a:latin typeface="Calibri" panose="020F0502020204030204" pitchFamily="34" charset="0"/>
              </a:rPr>
            </a:br>
            <a:r>
              <a:rPr lang="de-CH" sz="2000" dirty="0" err="1" smtClean="0">
                <a:latin typeface="Calibri" panose="020F0502020204030204" pitchFamily="34" charset="0"/>
              </a:rPr>
              <a:t>Good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toilets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clean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have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water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(Fear </a:t>
            </a:r>
            <a:r>
              <a:rPr lang="de-CH" sz="2000" dirty="0" err="1" smtClean="0">
                <a:latin typeface="Calibri" panose="020F0502020204030204" pitchFamily="34" charset="0"/>
              </a:rPr>
              <a:t>of</a:t>
            </a:r>
            <a:r>
              <a:rPr lang="de-CH" sz="2000" dirty="0" smtClean="0">
                <a:latin typeface="Calibri" panose="020F0502020204030204" pitchFamily="34" charset="0"/>
              </a:rPr>
              <a:t>) </a:t>
            </a:r>
            <a:r>
              <a:rPr lang="de-CH" sz="2000" dirty="0" err="1" smtClean="0">
                <a:latin typeface="Calibri" panose="020F0502020204030204" pitchFamily="34" charset="0"/>
              </a:rPr>
              <a:t>violence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related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open </a:t>
            </a:r>
            <a:r>
              <a:rPr lang="de-CH" sz="2000" dirty="0" err="1" smtClean="0">
                <a:latin typeface="Calibri" panose="020F0502020204030204" pitchFamily="34" charset="0"/>
              </a:rPr>
              <a:t>defecation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seems</a:t>
            </a:r>
            <a:r>
              <a:rPr lang="de-CH" sz="2000" dirty="0" smtClean="0">
                <a:latin typeface="Calibri" panose="020F0502020204030204" pitchFamily="34" charset="0"/>
              </a:rPr>
              <a:t> not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be</a:t>
            </a:r>
            <a:r>
              <a:rPr lang="de-CH" sz="2000" dirty="0" smtClean="0">
                <a:latin typeface="Calibri" panose="020F0502020204030204" pitchFamily="34" charset="0"/>
              </a:rPr>
              <a:t> a prominent </a:t>
            </a:r>
            <a:r>
              <a:rPr lang="de-CH" sz="2000" dirty="0" err="1" smtClean="0">
                <a:latin typeface="Calibri" panose="020F0502020204030204" pitchFamily="34" charset="0"/>
              </a:rPr>
              <a:t>problem</a:t>
            </a:r>
            <a:r>
              <a:rPr lang="de-CH" sz="2000" dirty="0" smtClean="0">
                <a:latin typeface="Calibri" panose="020F0502020204030204" pitchFamily="34" charset="0"/>
              </a:rPr>
              <a:t> – but </a:t>
            </a:r>
            <a:r>
              <a:rPr lang="de-CH" sz="2000" dirty="0" err="1" smtClean="0">
                <a:latin typeface="Calibri" panose="020F0502020204030204" pitchFamily="34" charset="0"/>
              </a:rPr>
              <a:t>Good</a:t>
            </a:r>
            <a:r>
              <a:rPr lang="de-CH" sz="2000" dirty="0" smtClean="0">
                <a:latin typeface="Calibri" panose="020F0502020204030204" pitchFamily="34" charset="0"/>
              </a:rPr>
              <a:t> Morning </a:t>
            </a:r>
            <a:r>
              <a:rPr lang="de-CH" sz="2000" dirty="0" err="1">
                <a:latin typeface="Calibri" panose="020F0502020204030204" pitchFamily="34" charset="0"/>
              </a:rPr>
              <a:t>C</a:t>
            </a:r>
            <a:r>
              <a:rPr lang="de-CH" sz="2000" dirty="0" err="1" smtClean="0">
                <a:latin typeface="Calibri" panose="020F0502020204030204" pitchFamily="34" charset="0"/>
              </a:rPr>
              <a:t>ommittees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feared</a:t>
            </a:r>
            <a:r>
              <a:rPr lang="de-CH" sz="2000" dirty="0" smtClean="0">
                <a:latin typeface="Calibri" panose="020F0502020204030204" pitchFamily="34" charset="0"/>
              </a:rPr>
              <a:t>. 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err="1" smtClean="0">
                <a:latin typeface="Calibri" panose="020F0502020204030204" pitchFamily="34" charset="0"/>
              </a:rPr>
              <a:t>Reduced</a:t>
            </a:r>
            <a:r>
              <a:rPr lang="de-CH" sz="2000" dirty="0" smtClean="0">
                <a:latin typeface="Calibri" panose="020F0502020204030204" pitchFamily="34" charset="0"/>
              </a:rPr>
              <a:t> fluid </a:t>
            </a:r>
            <a:r>
              <a:rPr lang="de-CH" sz="2000" dirty="0" err="1" smtClean="0">
                <a:latin typeface="Calibri" panose="020F0502020204030204" pitchFamily="34" charset="0"/>
              </a:rPr>
              <a:t>intake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withholding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urine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common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coping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strategies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err="1">
                <a:latin typeface="Calibri" panose="020F0502020204030204" pitchFamily="34" charset="0"/>
              </a:rPr>
              <a:t>Restrictions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during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menstruation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>
                <a:latin typeface="Calibri" panose="020F0502020204030204" pitchFamily="34" charset="0"/>
              </a:rPr>
              <a:t>are</a:t>
            </a:r>
            <a:r>
              <a:rPr lang="de-CH" sz="2000" dirty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common</a:t>
            </a:r>
            <a:endParaRPr lang="de-CH" sz="2000" dirty="0">
              <a:latin typeface="Calibri" panose="020F0502020204030204" pitchFamily="34" charset="0"/>
            </a:endParaRPr>
          </a:p>
          <a:p>
            <a:r>
              <a:rPr lang="de-CH" sz="2000" dirty="0" err="1" smtClean="0">
                <a:latin typeface="Calibri" panose="020F0502020204030204" pitchFamily="34" charset="0"/>
              </a:rPr>
              <a:t>Maintaining</a:t>
            </a:r>
            <a:r>
              <a:rPr lang="de-CH" sz="2000" dirty="0" smtClean="0">
                <a:latin typeface="Calibri" panose="020F0502020204030204" pitchFamily="34" charset="0"/>
              </a:rPr>
              <a:t> menstrual </a:t>
            </a:r>
            <a:r>
              <a:rPr lang="de-CH" sz="2000" dirty="0" err="1" smtClean="0">
                <a:latin typeface="Calibri" panose="020F0502020204030204" pitchFamily="34" charset="0"/>
              </a:rPr>
              <a:t>hygiene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challenging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schools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if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cloth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used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WASH in </a:t>
            </a:r>
            <a:r>
              <a:rPr lang="de-CH" sz="2000" dirty="0" err="1" smtClean="0">
                <a:latin typeface="Calibri" panose="020F0502020204030204" pitchFamily="34" charset="0"/>
              </a:rPr>
              <a:t>health</a:t>
            </a:r>
            <a:r>
              <a:rPr lang="de-CH" sz="2000" dirty="0" smtClean="0">
                <a:latin typeface="Calibri" panose="020F0502020204030204" pitchFamily="34" charset="0"/>
              </a:rPr>
              <a:t> care </a:t>
            </a:r>
            <a:r>
              <a:rPr lang="de-CH" sz="2000" dirty="0" err="1" smtClean="0">
                <a:latin typeface="Calibri" panose="020F0502020204030204" pitchFamily="34" charset="0"/>
              </a:rPr>
              <a:t>facilities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commonly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available</a:t>
            </a:r>
            <a:r>
              <a:rPr lang="de-CH" sz="2000" dirty="0" smtClean="0">
                <a:latin typeface="Calibri" panose="020F0502020204030204" pitchFamily="34" charset="0"/>
              </a:rPr>
              <a:t> – </a:t>
            </a:r>
            <a:r>
              <a:rPr lang="de-CH" sz="2000" dirty="0" err="1" smtClean="0">
                <a:latin typeface="Calibri" panose="020F0502020204030204" pitchFamily="34" charset="0"/>
              </a:rPr>
              <a:t>and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expected</a:t>
            </a:r>
            <a:r>
              <a:rPr lang="de-CH" sz="2000" dirty="0" smtClean="0">
                <a:latin typeface="Calibri" panose="020F0502020204030204" pitchFamily="34" charset="0"/>
              </a:rPr>
              <a:t>;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br>
              <a:rPr lang="de-CH" sz="2000" dirty="0" smtClean="0">
                <a:latin typeface="Calibri" panose="020F0502020204030204" pitchFamily="34" charset="0"/>
              </a:rPr>
            </a:br>
            <a:r>
              <a:rPr lang="de-CH" sz="2000" dirty="0" err="1" smtClean="0">
                <a:latin typeface="Calibri" panose="020F0502020204030204" pitchFamily="34" charset="0"/>
              </a:rPr>
              <a:t>better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installations</a:t>
            </a:r>
            <a:r>
              <a:rPr lang="de-CH" sz="2000" dirty="0" smtClean="0">
                <a:latin typeface="Calibri" panose="020F0502020204030204" pitchFamily="34" charset="0"/>
              </a:rPr>
              <a:t> in private </a:t>
            </a:r>
            <a:r>
              <a:rPr lang="de-CH" sz="2000" dirty="0" err="1" smtClean="0">
                <a:latin typeface="Calibri" panose="020F0502020204030204" pitchFamily="34" charset="0"/>
              </a:rPr>
              <a:t>than</a:t>
            </a:r>
            <a:r>
              <a:rPr lang="de-CH" sz="2000" dirty="0" smtClean="0">
                <a:latin typeface="Calibri" panose="020F0502020204030204" pitchFamily="34" charset="0"/>
              </a:rPr>
              <a:t> in </a:t>
            </a:r>
            <a:r>
              <a:rPr lang="de-CH" sz="2000" dirty="0" err="1" smtClean="0">
                <a:latin typeface="Calibri" panose="020F0502020204030204" pitchFamily="34" charset="0"/>
              </a:rPr>
              <a:t>public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facilities</a:t>
            </a:r>
            <a:endParaRPr lang="de-CH" sz="2000" dirty="0" smtClean="0">
              <a:latin typeface="Calibri" panose="020F0502020204030204" pitchFamily="34" charset="0"/>
            </a:endParaRPr>
          </a:p>
          <a:p>
            <a:r>
              <a:rPr lang="de-CH" sz="2000" dirty="0" smtClean="0">
                <a:latin typeface="Calibri" panose="020F0502020204030204" pitchFamily="34" charset="0"/>
              </a:rPr>
              <a:t>WASH </a:t>
            </a:r>
            <a:r>
              <a:rPr lang="de-CH" sz="2000" dirty="0" err="1" smtClean="0">
                <a:latin typeface="Calibri" panose="020F0502020204030204" pitchFamily="34" charset="0"/>
              </a:rPr>
              <a:t>installations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are</a:t>
            </a:r>
            <a:r>
              <a:rPr lang="de-CH" sz="2000" dirty="0" smtClean="0">
                <a:latin typeface="Calibri" panose="020F0502020204030204" pitchFamily="34" charset="0"/>
              </a:rPr>
              <a:t> not a </a:t>
            </a:r>
            <a:r>
              <a:rPr lang="de-CH" sz="2000" dirty="0" err="1" smtClean="0">
                <a:latin typeface="Calibri" panose="020F0502020204030204" pitchFamily="34" charset="0"/>
              </a:rPr>
              <a:t>primary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consideration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when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deciding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which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facility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to</a:t>
            </a:r>
            <a:r>
              <a:rPr lang="de-CH" sz="2000" dirty="0" smtClean="0">
                <a:latin typeface="Calibri" panose="020F0502020204030204" pitchFamily="34" charset="0"/>
              </a:rPr>
              <a:t> </a:t>
            </a:r>
            <a:r>
              <a:rPr lang="de-CH" sz="2000" dirty="0" err="1" smtClean="0">
                <a:latin typeface="Calibri" panose="020F0502020204030204" pitchFamily="34" charset="0"/>
              </a:rPr>
              <a:t>use</a:t>
            </a:r>
            <a:endParaRPr lang="de-CH" sz="2000" dirty="0">
              <a:latin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407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rmAutofit/>
          </a:bodyPr>
          <a:lstStyle/>
          <a:p>
            <a:r>
              <a:rPr lang="de-CH" sz="2000" dirty="0" err="1" smtClean="0"/>
              <a:t>Evidence</a:t>
            </a:r>
            <a:r>
              <a:rPr lang="de-CH" sz="2000" dirty="0" smtClean="0"/>
              <a:t> </a:t>
            </a:r>
            <a:r>
              <a:rPr lang="de-CH" sz="2000" dirty="0" err="1" smtClean="0"/>
              <a:t>gaps</a:t>
            </a:r>
            <a:endParaRPr lang="de-CH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>
                <a:latin typeface="Calibri" panose="020F0502020204030204" pitchFamily="34" charset="0"/>
              </a:rPr>
              <a:t>C</a:t>
            </a:r>
            <a:r>
              <a:rPr lang="en-US" sz="2000" dirty="0" smtClean="0">
                <a:latin typeface="Calibri" panose="020F0502020204030204" pitchFamily="34" charset="0"/>
              </a:rPr>
              <a:t>omparative </a:t>
            </a:r>
            <a:r>
              <a:rPr lang="en-US" sz="2000" dirty="0">
                <a:latin typeface="Calibri" panose="020F0502020204030204" pitchFamily="34" charset="0"/>
              </a:rPr>
              <a:t>studies in other </a:t>
            </a:r>
            <a:r>
              <a:rPr lang="en-US" sz="2000" dirty="0" smtClean="0">
                <a:latin typeface="Calibri" panose="020F0502020204030204" pitchFamily="34" charset="0"/>
              </a:rPr>
              <a:t>communities in India (e.g</a:t>
            </a:r>
            <a:r>
              <a:rPr lang="en-US" sz="2000" dirty="0">
                <a:latin typeface="Calibri" panose="020F0502020204030204" pitchFamily="34" charset="0"/>
              </a:rPr>
              <a:t>. in </a:t>
            </a:r>
            <a:r>
              <a:rPr lang="en-US" sz="2000" dirty="0" smtClean="0">
                <a:latin typeface="Calibri" panose="020F0502020204030204" pitchFamily="34" charset="0"/>
              </a:rPr>
              <a:t>urban, high prevalence of open defecation, more </a:t>
            </a:r>
            <a:r>
              <a:rPr lang="en-US" sz="2000" dirty="0">
                <a:latin typeface="Calibri" panose="020F0502020204030204" pitchFamily="34" charset="0"/>
              </a:rPr>
              <a:t>traditional and conservative </a:t>
            </a:r>
            <a:r>
              <a:rPr lang="en-US" sz="2000" dirty="0" smtClean="0">
                <a:latin typeface="Calibri" panose="020F0502020204030204" pitchFamily="34" charset="0"/>
              </a:rPr>
              <a:t>states) </a:t>
            </a:r>
            <a:endParaRPr lang="de-CH" sz="2000" dirty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Real </a:t>
            </a:r>
            <a:r>
              <a:rPr lang="en-US" sz="2000" dirty="0">
                <a:latin typeface="Calibri" panose="020F0502020204030204" pitchFamily="34" charset="0"/>
              </a:rPr>
              <a:t>level of stress might be higher </a:t>
            </a:r>
            <a:r>
              <a:rPr lang="en-US" sz="2000" dirty="0" smtClean="0">
                <a:latin typeface="Calibri" panose="020F0502020204030204" pitchFamily="34" charset="0"/>
              </a:rPr>
              <a:t>(assessed was self-reported stress!)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More </a:t>
            </a:r>
            <a:r>
              <a:rPr lang="en-US" sz="2000" dirty="0">
                <a:latin typeface="Calibri" panose="020F0502020204030204" pitchFamily="34" charset="0"/>
              </a:rPr>
              <a:t>subtle and less obvious evasive or adaptive </a:t>
            </a:r>
            <a:r>
              <a:rPr lang="en-US" sz="2000" dirty="0" smtClean="0">
                <a:latin typeface="Calibri" panose="020F0502020204030204" pitchFamily="34" charset="0"/>
              </a:rPr>
              <a:t>strategies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Physiological </a:t>
            </a:r>
            <a:r>
              <a:rPr lang="en-US" sz="2000" dirty="0">
                <a:latin typeface="Calibri" panose="020F0502020204030204" pitchFamily="34" charset="0"/>
              </a:rPr>
              <a:t>health effects of the reported coping </a:t>
            </a:r>
            <a:r>
              <a:rPr lang="en-US" sz="2000" dirty="0" smtClean="0">
                <a:latin typeface="Calibri" panose="020F0502020204030204" pitchFamily="34" charset="0"/>
              </a:rPr>
              <a:t>strategies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Impact of menstrual hygiene solution and school sanitation on school absenteeism </a:t>
            </a:r>
            <a:endParaRPr lang="de-CH" sz="2000" dirty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WASH </a:t>
            </a:r>
            <a:r>
              <a:rPr lang="en-US" sz="2000" dirty="0">
                <a:latin typeface="Calibri" panose="020F0502020204030204" pitchFamily="34" charset="0"/>
              </a:rPr>
              <a:t>installations in </a:t>
            </a:r>
            <a:r>
              <a:rPr lang="en-US" sz="2000" dirty="0" smtClean="0">
                <a:latin typeface="Calibri" panose="020F0502020204030204" pitchFamily="34" charset="0"/>
              </a:rPr>
              <a:t>larger hospitals 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Community </a:t>
            </a:r>
            <a:r>
              <a:rPr lang="en-US" sz="2000" dirty="0">
                <a:latin typeface="Calibri" panose="020F0502020204030204" pitchFamily="34" charset="0"/>
              </a:rPr>
              <a:t>perception of health facilities that lack basic WASH installations </a:t>
            </a:r>
            <a:endParaRPr lang="en-US" sz="2000" dirty="0" smtClean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Impact </a:t>
            </a:r>
            <a:r>
              <a:rPr lang="en-US" sz="2000" dirty="0">
                <a:latin typeface="Calibri" panose="020F0502020204030204" pitchFamily="34" charset="0"/>
              </a:rPr>
              <a:t>of WASH installation upgrades on the use of and satisfaction with health </a:t>
            </a:r>
            <a:r>
              <a:rPr lang="en-US" sz="2000" dirty="0" smtClean="0">
                <a:latin typeface="Calibri" panose="020F0502020204030204" pitchFamily="34" charset="0"/>
              </a:rPr>
              <a:t>centers</a:t>
            </a:r>
            <a:endParaRPr lang="de-CH" sz="2000" dirty="0">
              <a:latin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9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/>
          <a:lstStyle/>
          <a:p>
            <a:r>
              <a:rPr lang="de-CH" sz="2000" dirty="0" err="1" smtClean="0"/>
              <a:t>Overview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2400" dirty="0" smtClean="0">
                <a:latin typeface="Calibri" panose="020F0502020204030204" pitchFamily="34" charset="0"/>
              </a:rPr>
              <a:t>Background </a:t>
            </a:r>
            <a:r>
              <a:rPr lang="de-CH" sz="2400" dirty="0" err="1" smtClean="0">
                <a:latin typeface="Calibri" panose="020F0502020204030204" pitchFamily="34" charset="0"/>
              </a:rPr>
              <a:t>and</a:t>
            </a:r>
            <a:r>
              <a:rPr lang="de-CH" sz="2400" dirty="0" smtClean="0">
                <a:latin typeface="Calibri" panose="020F0502020204030204" pitchFamily="34" charset="0"/>
              </a:rPr>
              <a:t> rationale</a:t>
            </a:r>
          </a:p>
          <a:p>
            <a:r>
              <a:rPr lang="de-CH" sz="2400" dirty="0" smtClean="0">
                <a:latin typeface="Calibri" panose="020F0502020204030204" pitchFamily="34" charset="0"/>
              </a:rPr>
              <a:t>Setting </a:t>
            </a:r>
            <a:r>
              <a:rPr lang="de-CH" sz="2400" dirty="0" err="1" smtClean="0">
                <a:latin typeface="Calibri" panose="020F0502020204030204" pitchFamily="34" charset="0"/>
              </a:rPr>
              <a:t>and</a:t>
            </a:r>
            <a:r>
              <a:rPr lang="de-CH" sz="2400" dirty="0" smtClean="0">
                <a:latin typeface="Calibri" panose="020F0502020204030204" pitchFamily="34" charset="0"/>
              </a:rPr>
              <a:t> </a:t>
            </a:r>
            <a:r>
              <a:rPr lang="de-CH" sz="2400" dirty="0" err="1" smtClean="0">
                <a:latin typeface="Calibri" panose="020F0502020204030204" pitchFamily="34" charset="0"/>
              </a:rPr>
              <a:t>methods</a:t>
            </a:r>
            <a:endParaRPr lang="de-CH" sz="2400" dirty="0" smtClean="0">
              <a:latin typeface="Calibri" panose="020F0502020204030204" pitchFamily="34" charset="0"/>
            </a:endParaRPr>
          </a:p>
          <a:p>
            <a:r>
              <a:rPr lang="de-CH" sz="2400" dirty="0" err="1" smtClean="0">
                <a:latin typeface="Calibri" panose="020F0502020204030204" pitchFamily="34" charset="0"/>
              </a:rPr>
              <a:t>Findings</a:t>
            </a:r>
            <a:endParaRPr lang="de-CH" sz="2400" dirty="0" smtClean="0">
              <a:latin typeface="Calibri" panose="020F0502020204030204" pitchFamily="34" charset="0"/>
            </a:endParaRPr>
          </a:p>
          <a:p>
            <a:r>
              <a:rPr lang="de-CH" sz="2400" dirty="0" err="1" smtClean="0">
                <a:latin typeface="Calibri" panose="020F0502020204030204" pitchFamily="34" charset="0"/>
              </a:rPr>
              <a:t>Implications</a:t>
            </a:r>
            <a:endParaRPr lang="de-CH" sz="2000" dirty="0">
              <a:latin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10242" name="Picture 2" descr="C:\Users\steinmap\Documents\1. EPH projects\1. Women, WASH and Health in rural Pune district\7. Reports and manuscripts\3. Website\Pictures\wash_fgd_adolescents_201402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971800"/>
            <a:ext cx="434340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328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CH" dirty="0" err="1" smtClean="0"/>
              <a:t>Thank</a:t>
            </a:r>
            <a:r>
              <a:rPr lang="de-CH" dirty="0" smtClean="0"/>
              <a:t> </a:t>
            </a:r>
            <a:r>
              <a:rPr lang="de-CH" dirty="0" err="1" smtClean="0"/>
              <a:t>you</a:t>
            </a:r>
            <a:r>
              <a:rPr lang="de-CH" dirty="0" smtClean="0"/>
              <a:t> </a:t>
            </a:r>
            <a:r>
              <a:rPr lang="de-CH" dirty="0" err="1" smtClean="0"/>
              <a:t>very</a:t>
            </a:r>
            <a:r>
              <a:rPr lang="de-CH" dirty="0" smtClean="0"/>
              <a:t> </a:t>
            </a:r>
            <a:r>
              <a:rPr lang="de-CH" dirty="0" err="1" smtClean="0"/>
              <a:t>much</a:t>
            </a:r>
            <a:r>
              <a:rPr lang="de-CH" dirty="0" smtClean="0"/>
              <a:t> </a:t>
            </a:r>
            <a:r>
              <a:rPr lang="de-CH" dirty="0" err="1" smtClean="0"/>
              <a:t>for</a:t>
            </a:r>
            <a:r>
              <a:rPr lang="de-CH" dirty="0" smtClean="0"/>
              <a:t> </a:t>
            </a:r>
            <a:r>
              <a:rPr lang="de-CH" dirty="0" err="1" smtClean="0"/>
              <a:t>your</a:t>
            </a:r>
            <a:r>
              <a:rPr lang="de-CH" dirty="0" smtClean="0"/>
              <a:t> </a:t>
            </a:r>
            <a:r>
              <a:rPr lang="de-CH" dirty="0" err="1" smtClean="0"/>
              <a:t>attention</a:t>
            </a:r>
            <a:r>
              <a:rPr lang="de-CH" dirty="0" smtClean="0"/>
              <a:t>!</a:t>
            </a:r>
            <a:endParaRPr lang="de-CH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621A2-2E39-4A0C-B9BA-B29CFD80A82E}" type="datetime3">
              <a:rPr lang="en-US" smtClean="0"/>
              <a:t>16 October 2014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D35FD-036F-4D23-BC50-26147B5CC447}" type="slidenum">
              <a:rPr lang="en-GB" smtClean="0"/>
              <a:pPr/>
              <a:t>20</a:t>
            </a:fld>
            <a:endParaRPr lang="en-GB"/>
          </a:p>
        </p:txBody>
      </p:sp>
      <p:pic>
        <p:nvPicPr>
          <p:cNvPr id="11266" name="Picture 2" descr="C:\Users\steinmap\Documents\1. EPH projects\1. Women, WASH and Health in rural Pune district\7. Reports and manuscripts\3. Website\Pictures\wash_kii_local_leader_201402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171700"/>
            <a:ext cx="4724400" cy="354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824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rmAutofit/>
          </a:bodyPr>
          <a:lstStyle/>
          <a:p>
            <a:r>
              <a:rPr lang="de-CH" sz="2000" dirty="0" smtClean="0"/>
              <a:t>Study</a:t>
            </a:r>
            <a:endParaRPr lang="de-CH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</a:rPr>
              <a:t>Women, WASH and Health in Rural Pune </a:t>
            </a:r>
            <a:r>
              <a:rPr lang="en-US" sz="2000" dirty="0" smtClean="0">
                <a:latin typeface="Calibri" panose="020F0502020204030204" pitchFamily="34" charset="0"/>
              </a:rPr>
              <a:t>District. </a:t>
            </a:r>
            <a:br>
              <a:rPr lang="en-US" sz="2000" dirty="0" smtClean="0">
                <a:latin typeface="Calibri" panose="020F0502020204030204" pitchFamily="34" charset="0"/>
              </a:rPr>
            </a:br>
            <a:r>
              <a:rPr lang="en-US" sz="2000" i="1" dirty="0" smtClean="0">
                <a:latin typeface="Calibri" panose="020F0502020204030204" pitchFamily="34" charset="0"/>
              </a:rPr>
              <a:t>Identifying </a:t>
            </a:r>
            <a:r>
              <a:rPr lang="en-US" sz="2000" i="1" dirty="0">
                <a:latin typeface="Calibri" panose="020F0502020204030204" pitchFamily="34" charset="0"/>
              </a:rPr>
              <a:t>stress and unmet needs </a:t>
            </a:r>
            <a:endParaRPr lang="en-US" sz="2000" i="1" dirty="0" smtClean="0">
              <a:latin typeface="Calibri" panose="020F0502020204030204" pitchFamily="34" charset="0"/>
            </a:endParaRPr>
          </a:p>
          <a:p>
            <a:r>
              <a:rPr lang="en-US" sz="2000" dirty="0" smtClean="0">
                <a:latin typeface="Calibri" panose="020F0502020204030204" pitchFamily="34" charset="0"/>
              </a:rPr>
              <a:t>Collaboration between Swiss </a:t>
            </a:r>
            <a:r>
              <a:rPr lang="en-US" sz="2000" dirty="0" smtClean="0">
                <a:latin typeface="Calibri" panose="020F0502020204030204" pitchFamily="34" charset="0"/>
              </a:rPr>
              <a:t>Tropical and Public Health Institute and </a:t>
            </a:r>
            <a:r>
              <a:rPr lang="en-US" sz="2000" dirty="0" smtClean="0">
                <a:latin typeface="Calibri" panose="020F0502020204030204" pitchFamily="34" charset="0"/>
              </a:rPr>
              <a:t>KEM Hospital Research Centre/</a:t>
            </a:r>
            <a:r>
              <a:rPr lang="en-US" sz="2000" dirty="0" err="1" smtClean="0">
                <a:latin typeface="Calibri" panose="020F0502020204030204" pitchFamily="34" charset="0"/>
              </a:rPr>
              <a:t>Vadu</a:t>
            </a:r>
            <a:r>
              <a:rPr lang="en-US" sz="2000" dirty="0" smtClean="0">
                <a:latin typeface="Calibri" panose="020F0502020204030204" pitchFamily="34" charset="0"/>
              </a:rPr>
              <a:t> HDSS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Two site-PIs: Dr. Sanjay </a:t>
            </a:r>
            <a:r>
              <a:rPr lang="en-US" sz="2000" dirty="0" err="1" smtClean="0">
                <a:latin typeface="Calibri" panose="020F0502020204030204" pitchFamily="34" charset="0"/>
              </a:rPr>
              <a:t>Juvekar</a:t>
            </a:r>
            <a:r>
              <a:rPr lang="en-US" sz="2000" dirty="0" smtClean="0">
                <a:latin typeface="Calibri" panose="020F0502020204030204" pitchFamily="34" charset="0"/>
              </a:rPr>
              <a:t>; Dr. Peter Steinmann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Funding: Open call for </a:t>
            </a:r>
            <a:r>
              <a:rPr lang="en-US" sz="2000" dirty="0" smtClean="0">
                <a:latin typeface="Calibri" panose="020F0502020204030204" pitchFamily="34" charset="0"/>
              </a:rPr>
              <a:t>proposals, </a:t>
            </a:r>
            <a:r>
              <a:rPr lang="en-US" sz="2000" dirty="0" smtClean="0">
                <a:latin typeface="Calibri" panose="020F0502020204030204" pitchFamily="34" charset="0"/>
              </a:rPr>
              <a:t>funding from UK </a:t>
            </a:r>
            <a:r>
              <a:rPr lang="en-US" sz="2000" dirty="0">
                <a:latin typeface="Calibri" panose="020F0502020204030204" pitchFamily="34" charset="0"/>
              </a:rPr>
              <a:t>Department for International Development (DFID) though the SHARE Research Consortium </a:t>
            </a:r>
            <a:r>
              <a:rPr lang="en-US" sz="2000" dirty="0" smtClean="0">
                <a:latin typeface="Calibri" panose="020F0502020204030204" pitchFamily="34" charset="0"/>
              </a:rPr>
              <a:t>and </a:t>
            </a:r>
            <a:r>
              <a:rPr lang="en-US" sz="2000" dirty="0">
                <a:latin typeface="Calibri" panose="020F0502020204030204" pitchFamily="34" charset="0"/>
              </a:rPr>
              <a:t>the Water Supply &amp; Sanitation Collaborative Council (WSSCC</a:t>
            </a:r>
            <a:r>
              <a:rPr lang="en-US" sz="20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Duration: 2013-2014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Location: </a:t>
            </a:r>
            <a:r>
              <a:rPr lang="en-US" sz="2000" dirty="0" err="1" smtClean="0">
                <a:latin typeface="Calibri" panose="020F0502020204030204" pitchFamily="34" charset="0"/>
              </a:rPr>
              <a:t>Vadu</a:t>
            </a:r>
            <a:r>
              <a:rPr lang="en-US" sz="2000" dirty="0">
                <a:latin typeface="Calibri" panose="020F0502020204030204" pitchFamily="34" charset="0"/>
              </a:rPr>
              <a:t> </a:t>
            </a:r>
            <a:r>
              <a:rPr lang="en-US" sz="2000" dirty="0" smtClean="0">
                <a:latin typeface="Calibri" panose="020F0502020204030204" pitchFamily="34" charset="0"/>
              </a:rPr>
              <a:t>(near Pune, Maharashtra, India)</a:t>
            </a:r>
          </a:p>
          <a:p>
            <a:r>
              <a:rPr lang="en-US" sz="2000" dirty="0" smtClean="0">
                <a:latin typeface="Calibri" panose="020F0502020204030204" pitchFamily="34" charset="0"/>
              </a:rPr>
              <a:t>Status: Data collection and analysis completed, publication ongoing</a:t>
            </a:r>
            <a:endParaRPr lang="en-US" sz="20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de-CH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98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720000" y="900000"/>
            <a:ext cx="8067600" cy="504000"/>
          </a:xfrm>
        </p:spPr>
        <p:txBody>
          <a:bodyPr>
            <a:normAutofit/>
          </a:bodyPr>
          <a:lstStyle/>
          <a:p>
            <a:r>
              <a:rPr lang="en-GB" sz="2000" b="1" dirty="0" smtClean="0"/>
              <a:t>Background and rationale</a:t>
            </a:r>
            <a:endParaRPr lang="en-GB" sz="2000" b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457200" y="1627769"/>
            <a:ext cx="8277320" cy="4245163"/>
            <a:chOff x="304800" y="1517070"/>
            <a:chExt cx="8523516" cy="4648200"/>
          </a:xfrm>
        </p:grpSpPr>
        <p:grpSp>
          <p:nvGrpSpPr>
            <p:cNvPr id="12" name="Group 11"/>
            <p:cNvGrpSpPr/>
            <p:nvPr/>
          </p:nvGrpSpPr>
          <p:grpSpPr>
            <a:xfrm>
              <a:off x="304800" y="1517070"/>
              <a:ext cx="2971800" cy="4648200"/>
              <a:chOff x="685800" y="1295400"/>
              <a:chExt cx="2971800" cy="4648200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685800" y="1561288"/>
                <a:ext cx="2362201" cy="4142308"/>
                <a:chOff x="685800" y="1561288"/>
                <a:chExt cx="2362201" cy="4142308"/>
              </a:xfrm>
            </p:grpSpPr>
            <p:sp>
              <p:nvSpPr>
                <p:cNvPr id="4" name="TextBox 3"/>
                <p:cNvSpPr txBox="1"/>
                <p:nvPr/>
              </p:nvSpPr>
              <p:spPr>
                <a:xfrm>
                  <a:off x="685801" y="1561288"/>
                  <a:ext cx="2362199" cy="369332"/>
                </a:xfrm>
                <a:prstGeom prst="rect">
                  <a:avLst/>
                </a:prstGeom>
                <a:solidFill>
                  <a:srgbClr val="FFFF99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</a:lstStyle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GB" sz="1800" dirty="0">
                      <a:solidFill>
                        <a:prstClr val="black"/>
                      </a:solidFill>
                      <a:latin typeface="Calibri"/>
                      <a:cs typeface="+mn-cs"/>
                    </a:rPr>
                    <a:t>Access</a:t>
                  </a:r>
                </a:p>
              </p:txBody>
            </p:sp>
            <p:sp>
              <p:nvSpPr>
                <p:cNvPr id="5" name="TextBox 4"/>
                <p:cNvSpPr txBox="1"/>
                <p:nvPr/>
              </p:nvSpPr>
              <p:spPr>
                <a:xfrm>
                  <a:off x="685801" y="2313497"/>
                  <a:ext cx="2362199" cy="369332"/>
                </a:xfrm>
                <a:prstGeom prst="rect">
                  <a:avLst/>
                </a:prstGeom>
                <a:solidFill>
                  <a:srgbClr val="FFFF99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</a:lstStyle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GB" sz="1800" dirty="0" smtClean="0">
                      <a:solidFill>
                        <a:prstClr val="black"/>
                      </a:solidFill>
                      <a:latin typeface="Calibri"/>
                      <a:cs typeface="+mn-cs"/>
                    </a:rPr>
                    <a:t>Cleanliness</a:t>
                  </a:r>
                  <a:endParaRPr lang="en-GB" sz="1800" dirty="0">
                    <a:solidFill>
                      <a:prstClr val="black"/>
                    </a:solidFill>
                    <a:latin typeface="Calibri"/>
                    <a:cs typeface="+mn-cs"/>
                  </a:endParaRPr>
                </a:p>
              </p:txBody>
            </p:sp>
            <p:sp>
              <p:nvSpPr>
                <p:cNvPr id="6" name="TextBox 5"/>
                <p:cNvSpPr txBox="1"/>
                <p:nvPr/>
              </p:nvSpPr>
              <p:spPr>
                <a:xfrm>
                  <a:off x="685801" y="3065706"/>
                  <a:ext cx="2362199" cy="369332"/>
                </a:xfrm>
                <a:prstGeom prst="rect">
                  <a:avLst/>
                </a:prstGeom>
                <a:solidFill>
                  <a:srgbClr val="FFFF99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</a:lstStyle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GB" sz="1800" dirty="0" smtClean="0">
                      <a:solidFill>
                        <a:prstClr val="black"/>
                      </a:solidFill>
                      <a:latin typeface="Calibri"/>
                      <a:cs typeface="+mn-cs"/>
                    </a:rPr>
                    <a:t>Personal insecurity</a:t>
                  </a:r>
                  <a:endParaRPr lang="en-GB" sz="1800" dirty="0">
                    <a:solidFill>
                      <a:prstClr val="black"/>
                    </a:solidFill>
                    <a:latin typeface="Calibri"/>
                    <a:cs typeface="+mn-cs"/>
                  </a:endParaRPr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685801" y="3817915"/>
                  <a:ext cx="2362200" cy="369332"/>
                </a:xfrm>
                <a:prstGeom prst="rect">
                  <a:avLst/>
                </a:prstGeom>
                <a:solidFill>
                  <a:srgbClr val="FFFF99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</a:lstStyle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GB" sz="1800" dirty="0" smtClean="0">
                      <a:solidFill>
                        <a:prstClr val="black"/>
                      </a:solidFill>
                      <a:latin typeface="Calibri"/>
                      <a:cs typeface="+mn-cs"/>
                    </a:rPr>
                    <a:t>Environmental safety</a:t>
                  </a:r>
                  <a:endParaRPr lang="en-GB" sz="1800" dirty="0">
                    <a:solidFill>
                      <a:prstClr val="black"/>
                    </a:solidFill>
                    <a:latin typeface="Calibri"/>
                    <a:cs typeface="+mn-cs"/>
                  </a:endParaRPr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685800" y="4570124"/>
                  <a:ext cx="2362200" cy="38126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</a:lstStyle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GB" sz="1800" dirty="0" smtClean="0">
                      <a:solidFill>
                        <a:prstClr val="black"/>
                      </a:solidFill>
                      <a:latin typeface="Calibri"/>
                      <a:cs typeface="+mn-cs"/>
                    </a:rPr>
                    <a:t>Indignity - shame</a:t>
                  </a:r>
                  <a:endParaRPr lang="en-GB" sz="1800" dirty="0">
                    <a:solidFill>
                      <a:prstClr val="black"/>
                    </a:solidFill>
                    <a:latin typeface="Calibri"/>
                    <a:cs typeface="+mn-cs"/>
                  </a:endParaRPr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685800" y="5322332"/>
                  <a:ext cx="2362200" cy="381264"/>
                </a:xfrm>
                <a:prstGeom prst="rect">
                  <a:avLst/>
                </a:prstGeom>
                <a:solidFill>
                  <a:srgbClr val="FFFF99"/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</a:pPr>
                  <a:r>
                    <a:rPr lang="en-GB" sz="1800" dirty="0" smtClean="0">
                      <a:solidFill>
                        <a:prstClr val="black"/>
                      </a:solidFill>
                      <a:latin typeface="Calibri"/>
                      <a:cs typeface="+mn-cs"/>
                    </a:rPr>
                    <a:t>Coercion - punishment</a:t>
                  </a:r>
                  <a:endParaRPr lang="en-GB" sz="1800" dirty="0">
                    <a:solidFill>
                      <a:prstClr val="black"/>
                    </a:solidFill>
                    <a:latin typeface="Calibri"/>
                    <a:cs typeface="+mn-cs"/>
                  </a:endParaRPr>
                </a:p>
              </p:txBody>
            </p:sp>
          </p:grpSp>
          <p:sp>
            <p:nvSpPr>
              <p:cNvPr id="10" name="Right Brace 9"/>
              <p:cNvSpPr/>
              <p:nvPr/>
            </p:nvSpPr>
            <p:spPr>
              <a:xfrm>
                <a:off x="3200400" y="1295400"/>
                <a:ext cx="457200" cy="4648200"/>
              </a:xfrm>
              <a:prstGeom prst="rightBrace">
                <a:avLst>
                  <a:gd name="adj1" fmla="val 46965"/>
                  <a:gd name="adj2" fmla="val 20301"/>
                </a:avLst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GB" sz="1800">
                  <a:solidFill>
                    <a:prstClr val="black"/>
                  </a:solidFill>
                </a:endParaRPr>
              </a:p>
            </p:txBody>
          </p:sp>
        </p:grpSp>
        <p:cxnSp>
          <p:nvCxnSpPr>
            <p:cNvPr id="23" name="Straight Arrow Connector 22"/>
            <p:cNvCxnSpPr/>
            <p:nvPr/>
          </p:nvCxnSpPr>
          <p:spPr>
            <a:xfrm>
              <a:off x="5825099" y="2593606"/>
              <a:ext cx="47276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" name="Group 17"/>
            <p:cNvGrpSpPr/>
            <p:nvPr/>
          </p:nvGrpSpPr>
          <p:grpSpPr>
            <a:xfrm>
              <a:off x="3481220" y="1517070"/>
              <a:ext cx="2113776" cy="3274724"/>
              <a:chOff x="3481220" y="1066516"/>
              <a:chExt cx="2113776" cy="2257422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481220" y="1066516"/>
                <a:ext cx="2113775" cy="2257422"/>
              </a:xfrm>
              <a:prstGeom prst="rect">
                <a:avLst/>
              </a:prstGeom>
              <a:solidFill>
                <a:srgbClr val="CCFFFF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481221" y="1324626"/>
                <a:ext cx="2113775" cy="174120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 anchor="ctr" anchorCtr="0">
                <a:spAutoFit/>
              </a:bodyPr>
              <a:lstStyle/>
              <a:p>
                <a:pPr fontAlgn="auto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2800" b="1" dirty="0" smtClean="0">
                    <a:solidFill>
                      <a:prstClr val="black"/>
                    </a:solidFill>
                    <a:latin typeface="Calibri"/>
                    <a:cs typeface="+mn-cs"/>
                  </a:rPr>
                  <a:t>Toilets      </a:t>
                </a:r>
              </a:p>
              <a:p>
                <a:pPr marL="173038" indent="-173038" algn="l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en-GB" sz="2400" dirty="0" smtClean="0">
                    <a:solidFill>
                      <a:prstClr val="black"/>
                    </a:solidFill>
                    <a:latin typeface="Calibri"/>
                    <a:cs typeface="+mn-cs"/>
                  </a:rPr>
                  <a:t>Latrine (improved, unimproved)</a:t>
                </a:r>
              </a:p>
              <a:p>
                <a:pPr marL="173038" indent="-173038" algn="l" fontAlgn="auto">
                  <a:spcBef>
                    <a:spcPts val="0"/>
                  </a:spcBef>
                  <a:spcAft>
                    <a:spcPts val="0"/>
                  </a:spcAft>
                  <a:buFont typeface="Arial" pitchFamily="34" charset="0"/>
                  <a:buChar char="•"/>
                </a:pPr>
                <a:r>
                  <a:rPr lang="en-GB" sz="2400" dirty="0" smtClean="0">
                    <a:solidFill>
                      <a:prstClr val="black"/>
                    </a:solidFill>
                    <a:latin typeface="Calibri"/>
                    <a:cs typeface="+mn-cs"/>
                  </a:rPr>
                  <a:t>Open defecation</a:t>
                </a:r>
              </a:p>
            </p:txBody>
          </p:sp>
        </p:grpSp>
        <p:grpSp>
          <p:nvGrpSpPr>
            <p:cNvPr id="2" name="Group 1"/>
            <p:cNvGrpSpPr/>
            <p:nvPr/>
          </p:nvGrpSpPr>
          <p:grpSpPr>
            <a:xfrm>
              <a:off x="3475728" y="4791795"/>
              <a:ext cx="2119268" cy="1344898"/>
              <a:chOff x="3433133" y="3356106"/>
              <a:chExt cx="2119268" cy="2362200"/>
            </a:xfrm>
          </p:grpSpPr>
          <p:sp>
            <p:nvSpPr>
              <p:cNvPr id="25" name="TextBox 24"/>
              <p:cNvSpPr txBox="1"/>
              <p:nvPr/>
            </p:nvSpPr>
            <p:spPr>
              <a:xfrm rot="5400000">
                <a:off x="3605154" y="4352540"/>
                <a:ext cx="2362199" cy="369332"/>
              </a:xfrm>
              <a:prstGeom prst="rect">
                <a:avLst/>
              </a:prstGeom>
              <a:solidFill>
                <a:srgbClr val="BBFD63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800" dirty="0" smtClean="0">
                    <a:solidFill>
                      <a:prstClr val="black"/>
                    </a:solidFill>
                    <a:latin typeface="Calibri"/>
                    <a:cs typeface="+mn-cs"/>
                  </a:rPr>
                  <a:t>School</a:t>
                </a:r>
                <a:endParaRPr lang="en-GB" sz="1800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5400000">
                <a:off x="3023673" y="4352540"/>
                <a:ext cx="2362199" cy="369332"/>
              </a:xfrm>
              <a:prstGeom prst="rect">
                <a:avLst/>
              </a:prstGeom>
              <a:solidFill>
                <a:srgbClr val="BBFD63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800" dirty="0" smtClean="0">
                    <a:solidFill>
                      <a:prstClr val="black"/>
                    </a:solidFill>
                    <a:latin typeface="Calibri"/>
                    <a:cs typeface="+mn-cs"/>
                  </a:rPr>
                  <a:t>Workplace</a:t>
                </a:r>
                <a:endParaRPr lang="en-GB" sz="1800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5400000">
                <a:off x="2442192" y="4347048"/>
                <a:ext cx="2362199" cy="380317"/>
              </a:xfrm>
              <a:prstGeom prst="rect">
                <a:avLst/>
              </a:prstGeom>
              <a:solidFill>
                <a:srgbClr val="BBFD63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800" dirty="0" smtClean="0">
                    <a:solidFill>
                      <a:prstClr val="black"/>
                    </a:solidFill>
                    <a:latin typeface="Calibri"/>
                    <a:cs typeface="+mn-cs"/>
                  </a:rPr>
                  <a:t>Public</a:t>
                </a:r>
                <a:endParaRPr lang="en-GB" sz="1800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 rot="5400000">
                <a:off x="4186635" y="4352540"/>
                <a:ext cx="2362199" cy="369332"/>
              </a:xfrm>
              <a:prstGeom prst="rect">
                <a:avLst/>
              </a:prstGeom>
              <a:solidFill>
                <a:srgbClr val="BBFD63"/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</a:lstStyle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800" dirty="0" smtClean="0">
                    <a:solidFill>
                      <a:prstClr val="black"/>
                    </a:solidFill>
                    <a:latin typeface="Calibri"/>
                    <a:cs typeface="+mn-cs"/>
                  </a:rPr>
                  <a:t>Home</a:t>
                </a:r>
                <a:endParaRPr lang="en-GB" sz="1800" dirty="0">
                  <a:solidFill>
                    <a:prstClr val="black"/>
                  </a:solidFill>
                  <a:latin typeface="Calibri"/>
                  <a:cs typeface="+mn-cs"/>
                </a:endParaRP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6466116" y="3356383"/>
              <a:ext cx="2362200" cy="915292"/>
              <a:chOff x="6463320" y="4426202"/>
              <a:chExt cx="2362200" cy="915292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6463320" y="4426202"/>
                <a:ext cx="2362200" cy="915292"/>
              </a:xfrm>
              <a:prstGeom prst="rect">
                <a:avLst/>
              </a:prstGeom>
              <a:solidFill>
                <a:srgbClr val="FFCC99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6463320" y="4427644"/>
                <a:ext cx="2362200" cy="85784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2400" b="1" dirty="0" smtClean="0">
                    <a:solidFill>
                      <a:prstClr val="black"/>
                    </a:solidFill>
                    <a:latin typeface="Calibri"/>
                    <a:cs typeface="+mn-cs"/>
                  </a:rPr>
                  <a:t>Infectious disease</a:t>
                </a: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6466116" y="2176667"/>
              <a:ext cx="2362200" cy="915292"/>
              <a:chOff x="6463320" y="4426202"/>
              <a:chExt cx="2362200" cy="915292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6463320" y="4426202"/>
                <a:ext cx="2362200" cy="915292"/>
              </a:xfrm>
              <a:prstGeom prst="rect">
                <a:avLst/>
              </a:prstGeom>
              <a:solidFill>
                <a:srgbClr val="FFCC99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GB" sz="1800">
                  <a:solidFill>
                    <a:prstClr val="white"/>
                  </a:solidFill>
                </a:endParaRP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6463320" y="4427644"/>
                <a:ext cx="2362200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2400" b="1" dirty="0" smtClean="0">
                    <a:solidFill>
                      <a:prstClr val="black"/>
                    </a:solidFill>
                    <a:latin typeface="Calibri"/>
                    <a:cs typeface="+mn-cs"/>
                  </a:rPr>
                  <a:t>Psychosocial stress</a:t>
                </a:r>
              </a:p>
            </p:txBody>
          </p:sp>
        </p:grpSp>
        <p:cxnSp>
          <p:nvCxnSpPr>
            <p:cNvPr id="40" name="Straight Arrow Connector 39"/>
            <p:cNvCxnSpPr/>
            <p:nvPr/>
          </p:nvCxnSpPr>
          <p:spPr>
            <a:xfrm>
              <a:off x="5825100" y="3773322"/>
              <a:ext cx="472762" cy="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380999" y="6176877"/>
            <a:ext cx="231508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  <a:latin typeface="Calibri"/>
                <a:cs typeface="+mn-cs"/>
              </a:rPr>
              <a:t>Problems of use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47912" y="6176877"/>
            <a:ext cx="231508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>
                <a:solidFill>
                  <a:prstClr val="black"/>
                </a:solidFill>
                <a:latin typeface="Calibri"/>
                <a:cs typeface="+mn-cs"/>
              </a:rPr>
              <a:t>Health impact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372333" y="6176877"/>
            <a:ext cx="231508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GB" sz="1800" b="1" dirty="0" smtClean="0">
                <a:solidFill>
                  <a:prstClr val="black"/>
                </a:solidFill>
                <a:latin typeface="Calibri"/>
                <a:cs typeface="+mn-cs"/>
              </a:rPr>
              <a:t>Facilities and setting</a:t>
            </a:r>
            <a:endParaRPr lang="en-GB" sz="18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83126" y="1371600"/>
            <a:ext cx="1879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1800" b="1" dirty="0">
                <a:solidFill>
                  <a:srgbClr val="FF0000"/>
                </a:solidFill>
                <a:latin typeface="Calibri"/>
                <a:cs typeface="+mn-cs"/>
              </a:rPr>
              <a:t>Limited </a:t>
            </a:r>
            <a:r>
              <a:rPr lang="de-CH" sz="1800" b="1" dirty="0" err="1">
                <a:solidFill>
                  <a:srgbClr val="FF0000"/>
                </a:solidFill>
                <a:latin typeface="Calibri"/>
                <a:cs typeface="+mn-cs"/>
              </a:rPr>
              <a:t>evidence</a:t>
            </a:r>
            <a:r>
              <a:rPr lang="de-CH" sz="1800" b="1" dirty="0">
                <a:solidFill>
                  <a:srgbClr val="FF0000"/>
                </a:solidFill>
                <a:latin typeface="Calibri"/>
                <a:cs typeface="+mn-cs"/>
              </a:rPr>
              <a:t>!</a:t>
            </a:r>
          </a:p>
        </p:txBody>
      </p:sp>
      <p:cxnSp>
        <p:nvCxnSpPr>
          <p:cNvPr id="16" name="Straight Arrow Connector 15"/>
          <p:cNvCxnSpPr>
            <a:stCxn id="3" idx="2"/>
            <a:endCxn id="38" idx="0"/>
          </p:cNvCxnSpPr>
          <p:nvPr/>
        </p:nvCxnSpPr>
        <p:spPr bwMode="auto">
          <a:xfrm flipH="1">
            <a:off x="7587536" y="1740932"/>
            <a:ext cx="235527" cy="489242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21830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0000" y="900000"/>
            <a:ext cx="8067600" cy="504000"/>
          </a:xfrm>
        </p:spPr>
        <p:txBody>
          <a:bodyPr>
            <a:normAutofit/>
          </a:bodyPr>
          <a:lstStyle/>
          <a:p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Conceptual framework of research plan</a:t>
            </a:r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6715082"/>
              </p:ext>
            </p:extLst>
          </p:nvPr>
        </p:nvGraphicFramePr>
        <p:xfrm>
          <a:off x="457200" y="1524000"/>
          <a:ext cx="8323263" cy="4833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8884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rmAutofit/>
          </a:bodyPr>
          <a:lstStyle/>
          <a:p>
            <a:r>
              <a:rPr lang="de-CH" sz="2000" dirty="0" err="1" smtClean="0"/>
              <a:t>Aims</a:t>
            </a:r>
            <a:r>
              <a:rPr lang="de-CH" sz="2000" dirty="0" smtClean="0"/>
              <a:t> </a:t>
            </a:r>
            <a:r>
              <a:rPr lang="de-CH" sz="2000" dirty="0" err="1" smtClean="0"/>
              <a:t>of</a:t>
            </a:r>
            <a:r>
              <a:rPr lang="de-CH" sz="2000" dirty="0" smtClean="0"/>
              <a:t> </a:t>
            </a:r>
            <a:r>
              <a:rPr lang="de-CH" sz="2000" dirty="0" err="1" smtClean="0"/>
              <a:t>Proposal</a:t>
            </a:r>
            <a:endParaRPr lang="de-CH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GB" sz="1800" dirty="0">
                <a:latin typeface="Calibri" panose="020F0502020204030204" pitchFamily="34" charset="0"/>
              </a:rPr>
              <a:t>Identify </a:t>
            </a:r>
            <a:r>
              <a:rPr lang="en-GB" sz="1800" b="1" dirty="0">
                <a:latin typeface="Calibri" panose="020F0502020204030204" pitchFamily="34" charset="0"/>
              </a:rPr>
              <a:t>sources of psychosocial stress </a:t>
            </a:r>
            <a:r>
              <a:rPr lang="en-GB" sz="1800" dirty="0">
                <a:latin typeface="Calibri" panose="020F0502020204030204" pitchFamily="34" charset="0"/>
              </a:rPr>
              <a:t>with reference to personal experience, reported accounts and perceived vulnerability to violence </a:t>
            </a:r>
            <a:r>
              <a:rPr lang="en-GB" sz="1800" b="1" dirty="0">
                <a:latin typeface="Calibri" panose="020F0502020204030204" pitchFamily="34" charset="0"/>
              </a:rPr>
              <a:t>that affect access and use of various types of sanitation facilities </a:t>
            </a:r>
            <a:r>
              <a:rPr lang="en-GB" sz="1800" dirty="0">
                <a:latin typeface="Calibri" panose="020F0502020204030204" pitchFamily="34" charset="0"/>
              </a:rPr>
              <a:t>and open </a:t>
            </a:r>
            <a:r>
              <a:rPr lang="en-GB" sz="1800" dirty="0" smtClean="0">
                <a:latin typeface="Calibri" panose="020F0502020204030204" pitchFamily="34" charset="0"/>
              </a:rPr>
              <a:t>defecation. </a:t>
            </a:r>
            <a:endParaRPr lang="de-CH" sz="1800" dirty="0">
              <a:latin typeface="Calibri" panose="020F0502020204030204" pitchFamily="34" charset="0"/>
            </a:endParaRPr>
          </a:p>
          <a:p>
            <a:pPr lvl="0"/>
            <a:r>
              <a:rPr lang="en-GB" sz="1800" dirty="0">
                <a:latin typeface="Calibri" panose="020F0502020204030204" pitchFamily="34" charset="0"/>
              </a:rPr>
              <a:t>Identify </a:t>
            </a:r>
            <a:r>
              <a:rPr lang="en-GB" sz="1800" b="1" dirty="0">
                <a:latin typeface="Calibri" panose="020F0502020204030204" pitchFamily="34" charset="0"/>
              </a:rPr>
              <a:t>women’s preferences, priorities, practices and perceived needs regarding menstrual hygiene</a:t>
            </a:r>
            <a:r>
              <a:rPr lang="en-GB" sz="1800" dirty="0">
                <a:latin typeface="Calibri" panose="020F0502020204030204" pitchFamily="34" charset="0"/>
              </a:rPr>
              <a:t>, distinguishing preferred and available options, assessing the stress imposed by social expectations and cultural values and clarifying perceived effects on women’s </a:t>
            </a:r>
            <a:r>
              <a:rPr lang="en-GB" sz="1800" dirty="0" smtClean="0">
                <a:latin typeface="Calibri" panose="020F0502020204030204" pitchFamily="34" charset="0"/>
              </a:rPr>
              <a:t>health. </a:t>
            </a:r>
            <a:endParaRPr lang="de-CH" sz="1800" dirty="0">
              <a:latin typeface="Calibri" panose="020F0502020204030204" pitchFamily="34" charset="0"/>
            </a:endParaRPr>
          </a:p>
          <a:p>
            <a:pPr lvl="0"/>
            <a:r>
              <a:rPr lang="en-GB" sz="1800" dirty="0">
                <a:latin typeface="Calibri" panose="020F0502020204030204" pitchFamily="34" charset="0"/>
              </a:rPr>
              <a:t>Assess the </a:t>
            </a:r>
            <a:r>
              <a:rPr lang="en-GB" sz="1800" b="1" dirty="0">
                <a:latin typeface="Calibri" panose="020F0502020204030204" pitchFamily="34" charset="0"/>
              </a:rPr>
              <a:t>level of stress, priority and self-perceived effects of limited access to water and sanitary facilities, and the extent to which such concerns may lead to coping strategies </a:t>
            </a:r>
            <a:r>
              <a:rPr lang="en-GB" sz="1800" dirty="0">
                <a:latin typeface="Calibri" panose="020F0502020204030204" pitchFamily="34" charset="0"/>
              </a:rPr>
              <a:t>that involve limiting intake of food and </a:t>
            </a:r>
            <a:r>
              <a:rPr lang="en-GB" sz="1800" dirty="0" smtClean="0">
                <a:latin typeface="Calibri" panose="020F0502020204030204" pitchFamily="34" charset="0"/>
              </a:rPr>
              <a:t>liquids.</a:t>
            </a:r>
            <a:endParaRPr lang="de-CH" sz="1800" dirty="0">
              <a:latin typeface="Calibri" panose="020F0502020204030204" pitchFamily="34" charset="0"/>
            </a:endParaRPr>
          </a:p>
          <a:p>
            <a:pPr lvl="0"/>
            <a:r>
              <a:rPr lang="en-GB" sz="1800" dirty="0">
                <a:latin typeface="Calibri" panose="020F0502020204030204" pitchFamily="34" charset="0"/>
              </a:rPr>
              <a:t>Determine the </a:t>
            </a:r>
            <a:r>
              <a:rPr lang="en-GB" sz="1800" b="1" dirty="0">
                <a:latin typeface="Calibri" panose="020F0502020204030204" pitchFamily="34" charset="0"/>
              </a:rPr>
              <a:t>availability, functionality and perceived adequacy of sanitary infrastructure in local health facilities</a:t>
            </a:r>
            <a:r>
              <a:rPr lang="en-GB" sz="1800" dirty="0">
                <a:latin typeface="Calibri" panose="020F0502020204030204" pitchFamily="34" charset="0"/>
              </a:rPr>
              <a:t>, with particular attention to those facilities providing prenatal and obstetric care. Clarify whether these concerns influence the preference and use of accessible health </a:t>
            </a:r>
            <a:r>
              <a:rPr lang="en-GB" sz="1800" dirty="0" smtClean="0">
                <a:latin typeface="Calibri" panose="020F0502020204030204" pitchFamily="34" charset="0"/>
              </a:rPr>
              <a:t>facilities. </a:t>
            </a:r>
            <a:endParaRPr lang="de-CH" sz="1800" dirty="0">
              <a:latin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6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rmAutofit/>
          </a:bodyPr>
          <a:lstStyle/>
          <a:p>
            <a:r>
              <a:rPr lang="de-CH" sz="2000" dirty="0" smtClean="0"/>
              <a:t>Setting </a:t>
            </a:r>
            <a:r>
              <a:rPr lang="de-CH" sz="2000" dirty="0" err="1" smtClean="0"/>
              <a:t>and</a:t>
            </a:r>
            <a:r>
              <a:rPr lang="de-CH" sz="2000" dirty="0" smtClean="0"/>
              <a:t> </a:t>
            </a:r>
            <a:r>
              <a:rPr lang="de-CH" sz="2000" dirty="0" err="1" smtClean="0"/>
              <a:t>methods</a:t>
            </a:r>
            <a:endParaRPr lang="de-CH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sz="1800" dirty="0" smtClean="0">
                <a:latin typeface="Calibri" panose="020F0502020204030204" pitchFamily="34" charset="0"/>
              </a:rPr>
              <a:t>Pune </a:t>
            </a:r>
            <a:r>
              <a:rPr lang="de-CH" sz="1800" dirty="0" err="1" smtClean="0">
                <a:latin typeface="Calibri" panose="020F0502020204030204" pitchFamily="34" charset="0"/>
              </a:rPr>
              <a:t>district</a:t>
            </a:r>
            <a:r>
              <a:rPr lang="de-CH" sz="1800" dirty="0" smtClean="0">
                <a:latin typeface="Calibri" panose="020F0502020204030204" pitchFamily="34" charset="0"/>
              </a:rPr>
              <a:t>: semi-rural </a:t>
            </a:r>
            <a:r>
              <a:rPr lang="de-CH" sz="1800" dirty="0" err="1" smtClean="0">
                <a:latin typeface="Calibri" panose="020F0502020204030204" pitchFamily="34" charset="0"/>
              </a:rPr>
              <a:t>area</a:t>
            </a:r>
            <a:r>
              <a:rPr lang="de-CH" sz="1800" dirty="0" smtClean="0">
                <a:latin typeface="Calibri" panose="020F0502020204030204" pitchFamily="34" charset="0"/>
              </a:rPr>
              <a:t>; &gt;100,000 </a:t>
            </a:r>
            <a:r>
              <a:rPr lang="de-CH" sz="1800" dirty="0" err="1" smtClean="0">
                <a:latin typeface="Calibri" panose="020F0502020204030204" pitchFamily="34" charset="0"/>
              </a:rPr>
              <a:t>population</a:t>
            </a:r>
            <a:r>
              <a:rPr lang="de-CH" sz="1800" dirty="0" smtClean="0">
                <a:latin typeface="Calibri" panose="020F0502020204030204" pitchFamily="34" charset="0"/>
              </a:rPr>
              <a:t> in 22 </a:t>
            </a:r>
            <a:r>
              <a:rPr lang="de-CH" sz="1800" dirty="0" err="1" smtClean="0">
                <a:latin typeface="Calibri" panose="020F0502020204030204" pitchFamily="34" charset="0"/>
              </a:rPr>
              <a:t>villages</a:t>
            </a:r>
            <a:endParaRPr lang="de-CH" sz="1800" dirty="0" smtClean="0">
              <a:latin typeface="Calibri" panose="020F0502020204030204" pitchFamily="34" charset="0"/>
            </a:endParaRPr>
          </a:p>
          <a:p>
            <a:r>
              <a:rPr lang="de-CH" sz="1800" dirty="0" smtClean="0">
                <a:latin typeface="Calibri" panose="020F0502020204030204" pitchFamily="34" charset="0"/>
              </a:rPr>
              <a:t>Private </a:t>
            </a:r>
            <a:r>
              <a:rPr lang="de-CH" sz="1800" dirty="0" err="1" smtClean="0">
                <a:latin typeface="Calibri" panose="020F0502020204030204" pitchFamily="34" charset="0"/>
              </a:rPr>
              <a:t>and</a:t>
            </a:r>
            <a:r>
              <a:rPr lang="de-CH" sz="1800" dirty="0" smtClean="0">
                <a:latin typeface="Calibri" panose="020F0502020204030204" pitchFamily="34" charset="0"/>
              </a:rPr>
              <a:t> </a:t>
            </a:r>
            <a:r>
              <a:rPr lang="de-CH" sz="1800" dirty="0" err="1" smtClean="0">
                <a:latin typeface="Calibri" panose="020F0502020204030204" pitchFamily="34" charset="0"/>
              </a:rPr>
              <a:t>public</a:t>
            </a:r>
            <a:r>
              <a:rPr lang="de-CH" sz="1800" dirty="0" smtClean="0">
                <a:latin typeface="Calibri" panose="020F0502020204030204" pitchFamily="34" charset="0"/>
              </a:rPr>
              <a:t> </a:t>
            </a:r>
            <a:r>
              <a:rPr lang="de-CH" sz="1800" dirty="0" err="1" smtClean="0">
                <a:latin typeface="Calibri" panose="020F0502020204030204" pitchFamily="34" charset="0"/>
              </a:rPr>
              <a:t>health</a:t>
            </a:r>
            <a:r>
              <a:rPr lang="de-CH" sz="1800" dirty="0" smtClean="0">
                <a:latin typeface="Calibri" panose="020F0502020204030204" pitchFamily="34" charset="0"/>
              </a:rPr>
              <a:t> </a:t>
            </a:r>
            <a:r>
              <a:rPr lang="de-CH" sz="1800" dirty="0" err="1" smtClean="0">
                <a:latin typeface="Calibri" panose="020F0502020204030204" pitchFamily="34" charset="0"/>
              </a:rPr>
              <a:t>facilities</a:t>
            </a:r>
            <a:endParaRPr lang="de-CH" sz="1800" dirty="0" smtClean="0">
              <a:latin typeface="Calibri" panose="020F0502020204030204" pitchFamily="34" charset="0"/>
            </a:endParaRPr>
          </a:p>
          <a:p>
            <a:r>
              <a:rPr lang="de-CH" sz="1800" dirty="0" err="1" smtClean="0">
                <a:latin typeface="Calibri" panose="020F0502020204030204" pitchFamily="34" charset="0"/>
              </a:rPr>
              <a:t>Monitored</a:t>
            </a:r>
            <a:r>
              <a:rPr lang="de-CH" sz="1800" dirty="0" smtClean="0">
                <a:latin typeface="Calibri" panose="020F0502020204030204" pitchFamily="34" charset="0"/>
              </a:rPr>
              <a:t> </a:t>
            </a:r>
            <a:r>
              <a:rPr lang="de-CH" sz="1800" dirty="0" err="1" smtClean="0">
                <a:latin typeface="Calibri" panose="020F0502020204030204" pitchFamily="34" charset="0"/>
              </a:rPr>
              <a:t>by</a:t>
            </a:r>
            <a:r>
              <a:rPr lang="de-CH" sz="1800" dirty="0" smtClean="0">
                <a:latin typeface="Calibri" panose="020F0502020204030204" pitchFamily="34" charset="0"/>
              </a:rPr>
              <a:t> HDSS </a:t>
            </a:r>
            <a:r>
              <a:rPr lang="de-CH" sz="1800" dirty="0" err="1" smtClean="0">
                <a:latin typeface="Calibri" panose="020F0502020204030204" pitchFamily="34" charset="0"/>
              </a:rPr>
              <a:t>since</a:t>
            </a:r>
            <a:r>
              <a:rPr lang="de-CH" sz="1800" dirty="0" smtClean="0">
                <a:latin typeface="Calibri" panose="020F0502020204030204" pitchFamily="34" charset="0"/>
              </a:rPr>
              <a:t> 2002</a:t>
            </a:r>
          </a:p>
          <a:p>
            <a:r>
              <a:rPr lang="de-CH" sz="1800" dirty="0" err="1" smtClean="0">
                <a:latin typeface="Calibri" panose="020F0502020204030204" pitchFamily="34" charset="0"/>
              </a:rPr>
              <a:t>Farming</a:t>
            </a:r>
            <a:r>
              <a:rPr lang="de-CH" sz="1800" dirty="0" smtClean="0">
                <a:latin typeface="Calibri" panose="020F0502020204030204" pitchFamily="34" charset="0"/>
              </a:rPr>
              <a:t>, </a:t>
            </a:r>
            <a:r>
              <a:rPr lang="de-CH" sz="1800" dirty="0" err="1" smtClean="0">
                <a:latin typeface="Calibri" panose="020F0502020204030204" pitchFamily="34" charset="0"/>
              </a:rPr>
              <a:t>industrialization</a:t>
            </a:r>
            <a:r>
              <a:rPr lang="de-CH" sz="1800" dirty="0" smtClean="0">
                <a:latin typeface="Calibri" panose="020F0502020204030204" pitchFamily="34" charset="0"/>
              </a:rPr>
              <a:t> </a:t>
            </a:r>
            <a:r>
              <a:rPr lang="de-CH" sz="1800" dirty="0" err="1" smtClean="0">
                <a:latin typeface="Calibri" panose="020F0502020204030204" pitchFamily="34" charset="0"/>
              </a:rPr>
              <a:t>started</a:t>
            </a:r>
            <a:r>
              <a:rPr lang="de-CH" sz="1800" dirty="0" smtClean="0">
                <a:latin typeface="Calibri" panose="020F0502020204030204" pitchFamily="34" charset="0"/>
              </a:rPr>
              <a:t> </a:t>
            </a:r>
            <a:r>
              <a:rPr lang="de-CH" sz="1800" dirty="0" err="1" smtClean="0">
                <a:latin typeface="Calibri" panose="020F0502020204030204" pitchFamily="34" charset="0"/>
              </a:rPr>
              <a:t>along</a:t>
            </a:r>
            <a:r>
              <a:rPr lang="de-CH" sz="1800" dirty="0" smtClean="0">
                <a:latin typeface="Calibri" panose="020F0502020204030204" pitchFamily="34" charset="0"/>
              </a:rPr>
              <a:t> </a:t>
            </a:r>
            <a:r>
              <a:rPr lang="de-CH" sz="1800" dirty="0" err="1" smtClean="0">
                <a:latin typeface="Calibri" panose="020F0502020204030204" pitchFamily="34" charset="0"/>
              </a:rPr>
              <a:t>highway</a:t>
            </a:r>
            <a:endParaRPr lang="de-CH" sz="1800" dirty="0" smtClean="0">
              <a:latin typeface="Calibri" panose="020F0502020204030204" pitchFamily="34" charset="0"/>
            </a:endParaRPr>
          </a:p>
          <a:p>
            <a:r>
              <a:rPr lang="de-CH" sz="1800" dirty="0" smtClean="0">
                <a:latin typeface="Calibri" panose="020F0502020204030204" pitchFamily="34" charset="0"/>
              </a:rPr>
              <a:t>In-migration (</a:t>
            </a:r>
            <a:r>
              <a:rPr lang="de-CH" sz="1800" dirty="0" err="1" smtClean="0">
                <a:latin typeface="Calibri" panose="020F0502020204030204" pitchFamily="34" charset="0"/>
              </a:rPr>
              <a:t>labour</a:t>
            </a:r>
            <a:r>
              <a:rPr lang="de-CH" sz="1800" dirty="0" smtClean="0">
                <a:latin typeface="Calibri" panose="020F0502020204030204" pitchFamily="34" charset="0"/>
              </a:rPr>
              <a:t>, </a:t>
            </a:r>
            <a:r>
              <a:rPr lang="de-CH" sz="1800" dirty="0" err="1" smtClean="0">
                <a:latin typeface="Calibri" panose="020F0502020204030204" pitchFamily="34" charset="0"/>
              </a:rPr>
              <a:t>seasonal</a:t>
            </a:r>
            <a:r>
              <a:rPr lang="de-CH" sz="18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de-CH" sz="1800" dirty="0" smtClean="0">
                <a:latin typeface="Calibri" panose="020F0502020204030204" pitchFamily="34" charset="0"/>
              </a:rPr>
              <a:t>Limited </a:t>
            </a:r>
            <a:r>
              <a:rPr lang="de-CH" sz="1800" dirty="0" err="1" smtClean="0">
                <a:latin typeface="Calibri" panose="020F0502020204030204" pitchFamily="34" charset="0"/>
              </a:rPr>
              <a:t>r</a:t>
            </a:r>
            <a:r>
              <a:rPr lang="de-CH" sz="1800" dirty="0" err="1" smtClean="0">
                <a:latin typeface="Calibri" panose="020F0502020204030204" pitchFamily="34" charset="0"/>
              </a:rPr>
              <a:t>epresentativeness</a:t>
            </a:r>
            <a:r>
              <a:rPr lang="de-CH" sz="1800" dirty="0" smtClean="0">
                <a:latin typeface="Calibri" panose="020F0502020204030204" pitchFamily="34" charset="0"/>
              </a:rPr>
              <a:t> </a:t>
            </a:r>
            <a:r>
              <a:rPr lang="de-CH" sz="1800" dirty="0" err="1" smtClean="0">
                <a:latin typeface="Calibri" panose="020F0502020204030204" pitchFamily="34" charset="0"/>
              </a:rPr>
              <a:t>for</a:t>
            </a:r>
            <a:r>
              <a:rPr lang="de-CH" sz="1800" dirty="0" smtClean="0">
                <a:latin typeface="Calibri" panose="020F0502020204030204" pitchFamily="34" charset="0"/>
              </a:rPr>
              <a:t> rural </a:t>
            </a:r>
            <a:r>
              <a:rPr lang="de-CH" sz="1800" dirty="0" err="1" smtClean="0">
                <a:latin typeface="Calibri" panose="020F0502020204030204" pitchFamily="34" charset="0"/>
              </a:rPr>
              <a:t>India</a:t>
            </a:r>
            <a:endParaRPr lang="de-CH" sz="1800" dirty="0">
              <a:latin typeface="Calibri" panose="020F050202020403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276587"/>
            <a:ext cx="3819525" cy="29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52005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de-CH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8</a:t>
            </a:fld>
            <a:endParaRPr lang="en-GB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2146075"/>
              </p:ext>
            </p:extLst>
          </p:nvPr>
        </p:nvGraphicFramePr>
        <p:xfrm>
          <a:off x="152400" y="1148377"/>
          <a:ext cx="8812591" cy="4947623"/>
        </p:xfrm>
        <a:graphic>
          <a:graphicData uri="http://schemas.openxmlformats.org/drawingml/2006/table">
            <a:tbl>
              <a:tblPr firstRow="1" bandRow="1"/>
              <a:tblGrid>
                <a:gridCol w="613050"/>
                <a:gridCol w="3211064"/>
                <a:gridCol w="4988477"/>
              </a:tblGrid>
              <a:tr h="379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dirty="0" smtClean="0"/>
                        <a:t> No.</a:t>
                      </a: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dirty="0" smtClean="0"/>
                        <a:t>Research Method</a:t>
                      </a: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dirty="0" smtClean="0"/>
                        <a:t>Sample</a:t>
                      </a: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96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dirty="0" smtClean="0"/>
                        <a:t>1. </a:t>
                      </a: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b="1" dirty="0" smtClean="0"/>
                        <a:t>Quantitative</a:t>
                      </a:r>
                      <a:endParaRPr lang="en-IN" sz="1800" b="1" baseline="0" dirty="0" smtClean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indent="0">
                        <a:buNone/>
                      </a:pP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6804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aseline="0" dirty="0" smtClean="0"/>
                        <a:t>Survey questionnaire</a:t>
                      </a:r>
                      <a:endParaRPr lang="en-IN" sz="1800" dirty="0" smtClean="0"/>
                    </a:p>
                    <a:p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342900" indent="-342900">
                        <a:buAutoNum type="alphaLcPeriod"/>
                      </a:pPr>
                      <a:r>
                        <a:rPr lang="en-IN" sz="1800" dirty="0" smtClean="0">
                          <a:latin typeface="Calibri" panose="020F0502020204030204" pitchFamily="34" charset="0"/>
                        </a:rPr>
                        <a:t>165 adolescent</a:t>
                      </a:r>
                      <a:r>
                        <a:rPr lang="en-IN" sz="1800" baseline="0" dirty="0" smtClean="0">
                          <a:latin typeface="Calibri" panose="020F0502020204030204" pitchFamily="34" charset="0"/>
                        </a:rPr>
                        <a:t> girls</a:t>
                      </a:r>
                      <a:r>
                        <a:rPr lang="en-IN" sz="1800" dirty="0" smtClean="0">
                          <a:latin typeface="Calibri" panose="020F0502020204030204" pitchFamily="34" charset="0"/>
                        </a:rPr>
                        <a:t> (13-17 years) 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N" sz="1800" dirty="0" smtClean="0">
                          <a:latin typeface="Calibri" panose="020F0502020204030204" pitchFamily="34" charset="0"/>
                        </a:rPr>
                        <a:t>143 adult women (18-45 years)</a:t>
                      </a:r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7503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dirty="0" smtClean="0"/>
                        <a:t>Health facility infrastructure</a:t>
                      </a:r>
                      <a:r>
                        <a:rPr lang="en-IN" sz="1800" baseline="0" dirty="0" smtClean="0"/>
                        <a:t> assessment</a:t>
                      </a: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12 health facilities in the study</a:t>
                      </a:r>
                      <a: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area </a:t>
                      </a:r>
                      <a:b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</a:br>
                      <a:r>
                        <a:rPr lang="en-US" sz="180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(6 public; 6 private)</a:t>
                      </a:r>
                      <a:endParaRPr lang="en-IN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42479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dirty="0" smtClean="0"/>
                        <a:t>2.</a:t>
                      </a: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b="1" dirty="0" smtClean="0"/>
                        <a:t>Qualitative</a:t>
                      </a:r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IN" sz="1800" dirty="0" smtClean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98116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endParaRPr lang="en-IN" sz="180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dirty="0" smtClean="0"/>
                        <a:t>a.</a:t>
                      </a:r>
                      <a:r>
                        <a:rPr lang="en-IN" sz="1800" baseline="0" dirty="0" smtClean="0"/>
                        <a:t> Focus group discussions</a:t>
                      </a: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9 Focus Group Discussions 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(adolescent</a:t>
                      </a:r>
                      <a:r>
                        <a:rPr lang="en-US" sz="18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girls,</a:t>
                      </a:r>
                      <a:r>
                        <a:rPr lang="en-US" sz="18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 young women, older women and seasonal migrant women)</a:t>
                      </a:r>
                      <a:endParaRPr lang="en-IN" sz="1800" dirty="0" smtClean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6711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endParaRPr lang="en-IN" sz="180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dirty="0" smtClean="0"/>
                        <a:t>b. Key informant interview</a:t>
                      </a: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21 Key Informants Interview (local government,  teachers, health professionals)</a:t>
                      </a:r>
                      <a:endParaRPr lang="en-IN" sz="18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8042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en-IN" sz="1800" dirty="0" smtClean="0"/>
                        <a:t>c. Free listing (“good toilet”)</a:t>
                      </a:r>
                      <a:endParaRPr lang="en-IN" sz="1800" dirty="0"/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342900" indent="-342900">
                        <a:buAutoNum type="alphaLcPeriod"/>
                      </a:pPr>
                      <a:r>
                        <a:rPr lang="en-IN" sz="1800" dirty="0" smtClean="0">
                          <a:latin typeface="Calibri" panose="020F0502020204030204" pitchFamily="34" charset="0"/>
                        </a:rPr>
                        <a:t>25</a:t>
                      </a:r>
                      <a:r>
                        <a:rPr lang="en-IN" sz="1800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IN" sz="1800" dirty="0" smtClean="0">
                          <a:latin typeface="Calibri" panose="020F0502020204030204" pitchFamily="34" charset="0"/>
                        </a:rPr>
                        <a:t>adolescents (13-17 years) </a:t>
                      </a:r>
                    </a:p>
                    <a:p>
                      <a:pPr marL="342900" indent="-342900">
                        <a:buAutoNum type="alphaLcPeriod"/>
                      </a:pPr>
                      <a:r>
                        <a:rPr lang="en-IN" sz="1800" dirty="0" smtClean="0">
                          <a:latin typeface="Calibri" panose="020F0502020204030204" pitchFamily="34" charset="0"/>
                        </a:rPr>
                        <a:t>25 adults (18-45 years)</a:t>
                      </a:r>
                    </a:p>
                  </a:txBody>
                  <a:tcPr marL="36000" marR="36000" marT="36000" marB="3600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916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138" y="900000"/>
            <a:ext cx="8066087" cy="503237"/>
          </a:xfrm>
        </p:spPr>
        <p:txBody>
          <a:bodyPr>
            <a:noAutofit/>
          </a:bodyPr>
          <a:lstStyle/>
          <a:p>
            <a:r>
              <a:rPr lang="de-CH" sz="1800" dirty="0" err="1" smtClean="0"/>
              <a:t>Findings</a:t>
            </a:r>
            <a:r>
              <a:rPr lang="de-CH" sz="1800" dirty="0" smtClean="0"/>
              <a:t> 1: </a:t>
            </a:r>
            <a:r>
              <a:rPr lang="de-CH" sz="1800" dirty="0" err="1" smtClean="0"/>
              <a:t>Psychosocial</a:t>
            </a:r>
            <a:r>
              <a:rPr lang="de-CH" sz="1800" dirty="0" smtClean="0"/>
              <a:t> stress </a:t>
            </a:r>
            <a:r>
              <a:rPr lang="de-CH" sz="1800" dirty="0" err="1" smtClean="0"/>
              <a:t>associated</a:t>
            </a:r>
            <a:r>
              <a:rPr lang="de-CH" sz="1800" dirty="0" smtClean="0"/>
              <a:t> </a:t>
            </a:r>
            <a:r>
              <a:rPr lang="de-CH" sz="1800" dirty="0" err="1" smtClean="0"/>
              <a:t>with</a:t>
            </a:r>
            <a:r>
              <a:rPr lang="de-CH" sz="1800" dirty="0" smtClean="0"/>
              <a:t> </a:t>
            </a:r>
            <a:r>
              <a:rPr lang="de-CH" sz="1800" dirty="0" err="1" smtClean="0"/>
              <a:t>toilet</a:t>
            </a:r>
            <a:r>
              <a:rPr lang="de-CH" sz="1800" dirty="0" smtClean="0"/>
              <a:t> </a:t>
            </a:r>
            <a:r>
              <a:rPr lang="de-CH" sz="1800" dirty="0" err="1" smtClean="0"/>
              <a:t>use</a:t>
            </a:r>
            <a:endParaRPr lang="de-CH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>
                <a:latin typeface="Calibri" panose="020F0502020204030204" pitchFamily="34" charset="0"/>
              </a:rPr>
              <a:t>Open defecation: 9% of residents and most </a:t>
            </a:r>
            <a:r>
              <a:rPr lang="en-US" sz="2000" dirty="0">
                <a:latin typeface="Calibri" panose="020F0502020204030204" pitchFamily="34" charset="0"/>
              </a:rPr>
              <a:t>seasonal </a:t>
            </a:r>
            <a:r>
              <a:rPr lang="en-US" sz="2000" dirty="0" smtClean="0">
                <a:latin typeface="Calibri" panose="020F0502020204030204" pitchFamily="34" charset="0"/>
              </a:rPr>
              <a:t>migrants</a:t>
            </a:r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 smtClean="0"/>
          </a:p>
          <a:p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70169-7818-42FA-B4F1-2A440F87B495}" type="datetime3">
              <a:rPr lang="en-US" smtClean="0"/>
              <a:t>16 October 2014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053FD-1991-41F8-AF3E-291A89B9D30C}" type="slidenum">
              <a:rPr lang="en-GB" smtClean="0"/>
              <a:pPr/>
              <a:t>9</a:t>
            </a:fld>
            <a:endParaRPr lang="en-GB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166203"/>
              </p:ext>
            </p:extLst>
          </p:nvPr>
        </p:nvGraphicFramePr>
        <p:xfrm>
          <a:off x="914400" y="2387600"/>
          <a:ext cx="70104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Latrines</a:t>
                      </a:r>
                      <a:endParaRPr lang="de-CH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Open </a:t>
                      </a:r>
                      <a:r>
                        <a:rPr lang="de-CH" sz="1800" dirty="0" err="1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defecation</a:t>
                      </a:r>
                      <a:endParaRPr lang="de-CH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Problems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 vert="vert27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14%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no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water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available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46%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unclean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10%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inadequate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lighting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42%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no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water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available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long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waiting</a:t>
                      </a:r>
                      <a:r>
                        <a:rPr lang="de-CH" sz="1800" baseline="0" dirty="0" smtClean="0">
                          <a:latin typeface="Calibri" panose="020F0502020204030204" pitchFamily="34" charset="0"/>
                        </a:rPr>
                        <a:t> time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23%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unsafe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feeling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3%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unclean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19%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long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distance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Fears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5%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injury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snakes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36%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injury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/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snakes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de-CH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2% </a:t>
                      </a:r>
                      <a:r>
                        <a:rPr lang="de-CH" sz="1800" baseline="0" dirty="0" smtClean="0">
                          <a:latin typeface="Calibri" panose="020F0502020204030204" pitchFamily="34" charset="0"/>
                        </a:rPr>
                        <a:t>sexual </a:t>
                      </a:r>
                      <a:r>
                        <a:rPr lang="de-CH" sz="1800" baseline="0" dirty="0" err="1" smtClean="0">
                          <a:latin typeface="Calibri" panose="020F0502020204030204" pitchFamily="34" charset="0"/>
                        </a:rPr>
                        <a:t>harassment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5% sexual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harassment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Stress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6%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personal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safety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64%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personal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safety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CH" dirty="0"/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3%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privacy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44%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privacy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de-CH" dirty="0"/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5%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cleanliness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46% lack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of</a:t>
                      </a:r>
                      <a:r>
                        <a:rPr lang="de-CH" sz="180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de-CH" sz="1800" dirty="0" err="1" smtClean="0">
                          <a:latin typeface="Calibri" panose="020F0502020204030204" pitchFamily="34" charset="0"/>
                        </a:rPr>
                        <a:t>cleanliness</a:t>
                      </a:r>
                      <a:endParaRPr lang="de-CH" sz="1800" dirty="0">
                        <a:latin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799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HVER" val="1.0"/>
  <p:tag name="TPHLANGUAGE" val="D"/>
</p:tagLst>
</file>

<file path=ppt/theme/theme1.xml><?xml version="1.0" encoding="utf-8"?>
<a:theme xmlns:a="http://schemas.openxmlformats.org/drawingml/2006/main" name="Swiss TPH MGW5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4_Swiss TPH MGW4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2_Swiss TPH MGW3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3_Swiss TPH MGW3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Swiss TPH MGW3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Swiss TPH MGW4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Swiss TPH MGW4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Swiss TPH MGW4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Swiss TPH MGW3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Swiss TPH MGW3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3_Swiss TPH MGW4">
  <a:themeElements>
    <a:clrScheme name="Swiss TPH MGW 1">
      <a:dk1>
        <a:srgbClr val="000000"/>
      </a:dk1>
      <a:lt1>
        <a:srgbClr val="FFFFFF"/>
      </a:lt1>
      <a:dk2>
        <a:srgbClr val="BF3227"/>
      </a:dk2>
      <a:lt2>
        <a:srgbClr val="468AB2"/>
      </a:lt2>
      <a:accent1>
        <a:srgbClr val="E5E5D0"/>
      </a:accent1>
      <a:accent2>
        <a:srgbClr val="8E8A82"/>
      </a:accent2>
      <a:accent3>
        <a:srgbClr val="FFFFFF"/>
      </a:accent3>
      <a:accent4>
        <a:srgbClr val="000000"/>
      </a:accent4>
      <a:accent5>
        <a:srgbClr val="F0F0E4"/>
      </a:accent5>
      <a:accent6>
        <a:srgbClr val="807D75"/>
      </a:accent6>
      <a:hlink>
        <a:srgbClr val="526B62"/>
      </a:hlink>
      <a:folHlink>
        <a:srgbClr val="B2C654"/>
      </a:folHlink>
    </a:clrScheme>
    <a:fontScheme name="Swiss TPH MGW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wiss TPH MGW 1">
        <a:dk1>
          <a:srgbClr val="000000"/>
        </a:dk1>
        <a:lt1>
          <a:srgbClr val="FFFFFF"/>
        </a:lt1>
        <a:dk2>
          <a:srgbClr val="BF3227"/>
        </a:dk2>
        <a:lt2>
          <a:srgbClr val="468AB2"/>
        </a:lt2>
        <a:accent1>
          <a:srgbClr val="E5E5D0"/>
        </a:accent1>
        <a:accent2>
          <a:srgbClr val="8E8A82"/>
        </a:accent2>
        <a:accent3>
          <a:srgbClr val="FFFFFF"/>
        </a:accent3>
        <a:accent4>
          <a:srgbClr val="000000"/>
        </a:accent4>
        <a:accent5>
          <a:srgbClr val="F0F0E4"/>
        </a:accent5>
        <a:accent6>
          <a:srgbClr val="807D75"/>
        </a:accent6>
        <a:hlink>
          <a:srgbClr val="526B62"/>
        </a:hlink>
        <a:folHlink>
          <a:srgbClr val="B2C65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Swiss TPH MGW5</Template>
  <TotalTime>0</TotalTime>
  <Words>1497</Words>
  <Application>Microsoft Office PowerPoint</Application>
  <PresentationFormat>On-screen Show (4:3)</PresentationFormat>
  <Paragraphs>340</Paragraphs>
  <Slides>20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13</vt:i4>
      </vt:variant>
      <vt:variant>
        <vt:lpstr>Slide Titles</vt:lpstr>
      </vt:variant>
      <vt:variant>
        <vt:i4>20</vt:i4>
      </vt:variant>
    </vt:vector>
  </HeadingPairs>
  <TitlesOfParts>
    <vt:vector size="33" baseType="lpstr">
      <vt:lpstr>Swiss TPH MGW5</vt:lpstr>
      <vt:lpstr>1_Custom Design</vt:lpstr>
      <vt:lpstr>Custom Design</vt:lpstr>
      <vt:lpstr>Swiss TPH MGW4</vt:lpstr>
      <vt:lpstr>1_Swiss TPH MGW4</vt:lpstr>
      <vt:lpstr>2_Swiss TPH MGW4</vt:lpstr>
      <vt:lpstr>Swiss TPH MGW3</vt:lpstr>
      <vt:lpstr>1_Swiss TPH MGW3</vt:lpstr>
      <vt:lpstr>3_Swiss TPH MGW4</vt:lpstr>
      <vt:lpstr>4_Swiss TPH MGW4</vt:lpstr>
      <vt:lpstr>2_Swiss TPH MGW3</vt:lpstr>
      <vt:lpstr>3_Swiss TPH MGW3</vt:lpstr>
      <vt:lpstr>4_Swiss TPH MGW3</vt:lpstr>
      <vt:lpstr>    Department of Epidemiology and Public Health</vt:lpstr>
      <vt:lpstr>Overview</vt:lpstr>
      <vt:lpstr>Study</vt:lpstr>
      <vt:lpstr>Background and rationale</vt:lpstr>
      <vt:lpstr>Conceptual framework of research plan</vt:lpstr>
      <vt:lpstr>Aims of Proposal</vt:lpstr>
      <vt:lpstr>Setting and methods</vt:lpstr>
      <vt:lpstr>PowerPoint Presentation</vt:lpstr>
      <vt:lpstr>Findings 1: Psychosocial stress associated with toilet use</vt:lpstr>
      <vt:lpstr>Findings 1: Psychosocial stress associated with toilet use</vt:lpstr>
      <vt:lpstr>Findings 1: Psychosocial stress associated with toilet use</vt:lpstr>
      <vt:lpstr>Findings 2: Coping strategies in response to limited sanitation facilities </vt:lpstr>
      <vt:lpstr>Findings 2: Coping strategies in response to limited sanitation facilities </vt:lpstr>
      <vt:lpstr>Findings 3: Menstrual hygiene practices and preferences</vt:lpstr>
      <vt:lpstr>Findings 3: Menstrual hygiene practices and preferences</vt:lpstr>
      <vt:lpstr>Findings 4: Availability and perceived adequacy of WASH infrastructure in health facilities</vt:lpstr>
      <vt:lpstr>Findings 4: Availability and perceived adequacy of WASH infrastructure in health facilities</vt:lpstr>
      <vt:lpstr>Conclusions and implications</vt:lpstr>
      <vt:lpstr>Evidence gaps</vt:lpstr>
      <vt:lpstr>Thank you very much for your attention!</vt:lpstr>
    </vt:vector>
  </TitlesOfParts>
  <Company>SwissTPH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Swiss Centre for International Health and Department of Epidemiology and Public Health</dc:title>
  <dc:creator>Mitchell Weiss</dc:creator>
  <cp:lastModifiedBy>Peter Steinmann</cp:lastModifiedBy>
  <cp:revision>120</cp:revision>
  <dcterms:created xsi:type="dcterms:W3CDTF">2014-08-05T18:08:56Z</dcterms:created>
  <dcterms:modified xsi:type="dcterms:W3CDTF">2014-10-16T03:16:10Z</dcterms:modified>
</cp:coreProperties>
</file>